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FF3300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660"/>
  </p:normalViewPr>
  <p:slideViewPr>
    <p:cSldViewPr>
      <p:cViewPr varScale="1">
        <p:scale>
          <a:sx n="70" d="100"/>
          <a:sy n="70" d="100"/>
        </p:scale>
        <p:origin x="13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7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Срби</c:v>
                </c:pt>
              </c:strCache>
            </c:strRef>
          </c:tx>
          <c:spPr>
            <a:solidFill>
              <a:srgbClr val="9999FF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8575959051667051E-2"/>
                  <c:y val="-5.1659187960249056E-2"/>
                </c:manualLayout>
              </c:layout>
              <c:tx>
                <c:rich>
                  <a:bodyPr/>
                  <a:lstStyle/>
                  <a:p>
                    <a:pPr>
                      <a:defRPr sz="133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/>
                      <a:t>8</a:t>
                    </a:r>
                    <a:r>
                      <a:rPr lang="en-US" baseline="0"/>
                      <a:t> 950 000</a:t>
                    </a:r>
                    <a:endParaRPr lang="en-US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3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0.8286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Мађари</c:v>
                </c:pt>
              </c:strCache>
            </c:strRef>
          </c:tx>
          <c:spPr>
            <a:solidFill>
              <a:srgbClr val="993366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6087926509186413E-2"/>
                  <c:y val="-3.2196036895771551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/>
                      <a:t>420</a:t>
                    </a:r>
                    <a:r>
                      <a:rPr lang="en-US" baseline="0"/>
                      <a:t> 000</a:t>
                    </a:r>
                    <a:endParaRPr lang="en-US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3.9100000000000003E-2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Бошњаци</c:v>
                </c:pt>
              </c:strCache>
            </c:strRef>
          </c:tx>
          <c:spPr>
            <a:solidFill>
              <a:srgbClr val="FFFFCC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5.4370078740157484E-3"/>
                  <c:y val="7.3621628881393494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/>
                      <a:t>195</a:t>
                    </a:r>
                    <a:r>
                      <a:rPr lang="en-US" baseline="0"/>
                      <a:t> 000</a:t>
                    </a:r>
                    <a:endParaRPr lang="en-US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1.8200000000000001E-2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Роми</c:v>
                </c:pt>
              </c:strCache>
            </c:strRef>
          </c:tx>
          <c:spPr>
            <a:solidFill>
              <a:srgbClr val="CCFFFF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2041343930019818E-2"/>
                  <c:y val="-5.2260539551726722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/>
                      <a:t>155</a:t>
                    </a:r>
                    <a:r>
                      <a:rPr lang="en-US" baseline="0"/>
                      <a:t> 000</a:t>
                    </a:r>
                    <a:endParaRPr lang="en-US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1.44E-2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Хрвати</c:v>
                </c:pt>
              </c:strCache>
            </c:strRef>
          </c:tx>
          <c:spPr>
            <a:solidFill>
              <a:srgbClr val="660066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9.3758530183727425E-3"/>
                  <c:y val="5.396092708144453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dirty="0" smtClean="0"/>
                      <a:t>100</a:t>
                    </a:r>
                    <a:r>
                      <a:rPr lang="en-US" baseline="0" dirty="0" smtClean="0"/>
                      <a:t> 000</a:t>
                    </a:r>
                    <a:endParaRPr lang="en-US" dirty="0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9.4000000000000004E-3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Албанци</c:v>
                </c:pt>
              </c:strCache>
            </c:strRef>
          </c:tx>
          <c:spPr>
            <a:solidFill>
              <a:srgbClr val="FF8080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7158661417322896E-2"/>
                  <c:y val="-4.7282214179787431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dirty="0" smtClean="0"/>
                      <a:t>90</a:t>
                    </a:r>
                    <a:r>
                      <a:rPr lang="en-US" baseline="0" dirty="0" smtClean="0"/>
                      <a:t> 000</a:t>
                    </a:r>
                    <a:endParaRPr lang="en-US" dirty="0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Sheet1!$G$2</c:f>
              <c:numCache>
                <c:formatCode>0.00%</c:formatCode>
                <c:ptCount val="1"/>
                <c:pt idx="0">
                  <c:v>8.2000000000000007E-3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Словаци</c:v>
                </c:pt>
              </c:strCache>
            </c:strRef>
          </c:tx>
          <c:spPr>
            <a:solidFill>
              <a:srgbClr val="0066CC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0709973753281451E-3"/>
                  <c:y val="6.2621908136782117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dirty="0" smtClean="0"/>
                      <a:t>85 000</a:t>
                    </a:r>
                    <a:endParaRPr lang="en-US" dirty="0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Sheet1!$H$2</c:f>
              <c:numCache>
                <c:formatCode>0.00%</c:formatCode>
                <c:ptCount val="1"/>
                <c:pt idx="0">
                  <c:v>7.9000000000000008E-3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Власи</c:v>
                </c:pt>
              </c:strCache>
            </c:strRef>
          </c:tx>
          <c:spPr>
            <a:solidFill>
              <a:srgbClr val="CCCCFF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6882939632545989E-2"/>
                  <c:y val="-3.4800098232872681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dirty="0" smtClean="0"/>
                      <a:t>55</a:t>
                    </a:r>
                    <a:r>
                      <a:rPr lang="en-US" baseline="0" dirty="0" smtClean="0"/>
                      <a:t> 000</a:t>
                    </a:r>
                    <a:endParaRPr lang="en-US" dirty="0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Sheet1!$I$2</c:f>
              <c:numCache>
                <c:formatCode>0.00%</c:formatCode>
                <c:ptCount val="1"/>
                <c:pt idx="0">
                  <c:v>5.3E-3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Румуни</c:v>
                </c:pt>
              </c:strCache>
            </c:strRef>
          </c:tx>
          <c:spPr>
            <a:solidFill>
              <a:srgbClr val="000080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6220472440944925E-4"/>
                  <c:y val="6.041553898515542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dirty="0" smtClean="0"/>
                      <a:t>50 000</a:t>
                    </a:r>
                    <a:endParaRPr lang="en-US" dirty="0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Sheet1!$J$2</c:f>
              <c:numCache>
                <c:formatCode>0.00%</c:formatCode>
                <c:ptCount val="1"/>
                <c:pt idx="0">
                  <c:v>4.5999999999999999E-3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Бугари</c:v>
                </c:pt>
              </c:strCache>
            </c:strRef>
          </c:tx>
          <c:spPr>
            <a:solidFill>
              <a:srgbClr val="FF00FF"/>
            </a:solidFill>
            <a:ln w="1206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5153018372703458E-2"/>
                  <c:y val="-3.6693538788921849E-2"/>
                </c:manualLayout>
              </c:layout>
              <c:tx>
                <c:rich>
                  <a:bodyPr/>
                  <a:lstStyle/>
                  <a:p>
                    <a:pPr>
                      <a:defRPr sz="114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dirty="0" smtClean="0"/>
                      <a:t>30 000</a:t>
                    </a:r>
                    <a:endParaRPr lang="en-US" dirty="0"/>
                  </a:p>
                </c:rich>
              </c:tx>
              <c:spPr>
                <a:noFill/>
                <a:ln w="241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1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4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Становништво  у Србији</c:v>
                </c:pt>
              </c:strCache>
            </c:strRef>
          </c:cat>
          <c:val>
            <c:numRef>
              <c:f>Sheet1!$K$2</c:f>
              <c:numCache>
                <c:formatCode>0.00%</c:formatCode>
                <c:ptCount val="1"/>
                <c:pt idx="0">
                  <c:v>2.7000000000000001E-3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5958264"/>
        <c:axId val="295959832"/>
        <c:axId val="0"/>
      </c:bar3DChart>
      <c:catAx>
        <c:axId val="295958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71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sr-Latn-RS"/>
          </a:p>
        </c:txPr>
        <c:crossAx val="295959832"/>
        <c:crosses val="autoZero"/>
        <c:auto val="1"/>
        <c:lblAlgn val="ctr"/>
        <c:lblOffset val="100"/>
        <c:noMultiLvlLbl val="0"/>
      </c:catAx>
      <c:valAx>
        <c:axId val="29595983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95958264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0.6421700388717233"/>
          <c:y val="0"/>
          <c:w val="0.99833323366224791"/>
          <c:h val="0.581173011268328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710"/>
      </a:pPr>
      <a:endParaRPr lang="sr-Latn-R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/>
            </a:lvl1pPr>
          </a:lstStyle>
          <a:p>
            <a:fld id="{D29929E1-9375-431E-9294-E1A2E06DE6F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298596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642350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1341438"/>
            <a:ext cx="7634287" cy="46085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EC03AE-4E10-4E7D-AF21-2C42E29096C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55944902"/>
      </p:ext>
    </p:extLst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31CE52-EAAB-46CF-A176-851267EF807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255268034"/>
      </p:ext>
    </p:extLst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85348-118C-4A7A-A9D2-AAD3F2FEB99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782540161"/>
      </p:ext>
    </p:extLst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F5B4EC-204B-4EB9-ABAF-703D8DDBFBB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19227242"/>
      </p:ext>
    </p:extLst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A49D4B-2CF8-4E8B-94C5-5CECC8A3F6E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5540040"/>
      </p:ext>
    </p:extLst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E44BE2-3F1E-4F20-BAF5-5CD1CDD3D1A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099784613"/>
      </p:ext>
    </p:extLst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BC94C4-0163-4113-AF43-3A723324FD4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02089134"/>
      </p:ext>
    </p:extLst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66C598-857F-40AF-BC62-5493C43003B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24909679"/>
      </p:ext>
    </p:extLst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62636-9EE8-4A8D-A5AA-B2D05617E8E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731325739"/>
      </p:ext>
    </p:extLst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167A2-D6E6-45F8-BFE5-08F2D1BF25A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05399456"/>
      </p:ext>
    </p:extLst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260350"/>
            <a:ext cx="2160587" cy="5865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29363" cy="5865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2EAF7E-AB01-49A9-96BE-2524FC7A366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49298915"/>
      </p:ext>
    </p:extLst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642350" cy="600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7450" y="1125538"/>
            <a:ext cx="3673475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3325" y="1125538"/>
            <a:ext cx="3673475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r-Latn-CS" alt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58BFE-FA83-4DC5-B353-3CF528CF730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44513126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6423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125538"/>
            <a:ext cx="74993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sr-Latn-CS" altLang="sr-Latn-R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520E4C9-85EF-44CF-8718-54205518518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 spd="slow">
    <p:dissolve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6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slide" Target="slide2.xml"/><Relationship Id="rId11" Type="http://schemas.openxmlformats.org/officeDocument/2006/relationships/image" Target="../media/image5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27.gif"/><Relationship Id="rId3" Type="http://schemas.openxmlformats.org/officeDocument/2006/relationships/slide" Target="slide10.xml"/><Relationship Id="rId7" Type="http://schemas.openxmlformats.org/officeDocument/2006/relationships/slide" Target="slide14.xml"/><Relationship Id="rId12" Type="http://schemas.openxmlformats.org/officeDocument/2006/relationships/slide" Target="slide19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18.xml"/><Relationship Id="rId5" Type="http://schemas.openxmlformats.org/officeDocument/2006/relationships/slide" Target="slide12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21.xml"/><Relationship Id="rId7" Type="http://schemas.openxmlformats.org/officeDocument/2006/relationships/slide" Target="slide2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11.xml"/><Relationship Id="rId10" Type="http://schemas.openxmlformats.org/officeDocument/2006/relationships/slide" Target="slide27.xml"/><Relationship Id="rId4" Type="http://schemas.openxmlformats.org/officeDocument/2006/relationships/slide" Target="slide24.xml"/><Relationship Id="rId9" Type="http://schemas.openxmlformats.org/officeDocument/2006/relationships/slide" Target="slide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0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11D9C0-58AC-4969-B6F4-ACB3DA2824FC}" type="slidenum">
              <a:rPr lang="en-US" altLang="sr-Latn-RS"/>
              <a:pPr/>
              <a:t>1</a:t>
            </a:fld>
            <a:endParaRPr lang="en-US" altLang="sr-Latn-RS"/>
          </a:p>
        </p:txBody>
      </p:sp>
      <p:pic>
        <p:nvPicPr>
          <p:cNvPr id="1031" name="Picture 4" descr="grb"/>
          <p:cNvPicPr>
            <a:picLocks noChangeAspect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60350"/>
            <a:ext cx="503238" cy="744538"/>
          </a:xfrm>
          <a:noFill/>
        </p:spPr>
      </p:pic>
      <p:sp>
        <p:nvSpPr>
          <p:cNvPr id="1032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sr-Cyrl-CS" altLang="sr-Latn-RS" sz="2800">
                <a:solidFill>
                  <a:schemeClr val="bg1"/>
                </a:solidFill>
                <a:latin typeface="Arial Black" panose="020B0A04020102020204" pitchFamily="34" charset="0"/>
              </a:rPr>
              <a:t>Завод за унапређивање образовања и васпитања</a:t>
            </a:r>
            <a:endParaRPr lang="en-US" altLang="sr-Latn-RS" sz="28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1313" indent="-341313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sr-Cyrl-CS" altLang="sr-Latn-RS" b="1"/>
              <a:t>Аутори</a:t>
            </a:r>
            <a:r>
              <a:rPr lang="sr-Latn-CS" altLang="sr-Latn-RS" b="1"/>
              <a:t>:</a:t>
            </a:r>
            <a:endParaRPr lang="sr-Cyrl-CS" altLang="sr-Latn-RS" b="1"/>
          </a:p>
          <a:p>
            <a:pPr algn="r" eaLnBrk="1" hangingPunct="1">
              <a:spcBef>
                <a:spcPct val="20000"/>
              </a:spcBef>
            </a:pPr>
            <a:endParaRPr lang="sr-Cyrl-CS" altLang="sr-Latn-RS" b="1"/>
          </a:p>
          <a:p>
            <a:pPr algn="r" eaLnBrk="1" hangingPunct="1">
              <a:spcBef>
                <a:spcPct val="20000"/>
              </a:spcBef>
            </a:pPr>
            <a:endParaRPr lang="sr-Cyrl-CS" altLang="sr-Latn-RS" b="1"/>
          </a:p>
          <a:p>
            <a:pPr algn="r" eaLnBrk="1" hangingPunct="1">
              <a:spcBef>
                <a:spcPct val="20000"/>
              </a:spcBef>
            </a:pPr>
            <a:r>
              <a:rPr lang="sr-Cyrl-CS" altLang="sr-Latn-RS" b="1"/>
              <a:t>Наставни предмет</a:t>
            </a:r>
            <a:r>
              <a:rPr lang="en-US" altLang="sr-Latn-RS" b="1"/>
              <a:t>:</a:t>
            </a:r>
          </a:p>
          <a:p>
            <a:pPr algn="r" eaLnBrk="1" hangingPunct="1">
              <a:spcBef>
                <a:spcPct val="20000"/>
              </a:spcBef>
            </a:pPr>
            <a:endParaRPr lang="sr-Cyrl-CS" altLang="sr-Latn-RS" b="1"/>
          </a:p>
          <a:p>
            <a:pPr algn="r" eaLnBrk="1" hangingPunct="1">
              <a:spcBef>
                <a:spcPct val="20000"/>
              </a:spcBef>
            </a:pPr>
            <a:r>
              <a:rPr lang="sr-Cyrl-CS" altLang="sr-Latn-RS" b="1"/>
              <a:t>Тема</a:t>
            </a:r>
            <a:r>
              <a:rPr lang="en-US" altLang="sr-Latn-RS" b="1"/>
              <a:t>:</a:t>
            </a:r>
          </a:p>
          <a:p>
            <a:pPr algn="r" eaLnBrk="1" hangingPunct="1">
              <a:spcBef>
                <a:spcPct val="20000"/>
              </a:spcBef>
            </a:pPr>
            <a:endParaRPr lang="en-US" altLang="sr-Latn-RS" b="1"/>
          </a:p>
          <a:p>
            <a:pPr algn="r" eaLnBrk="1" hangingPunct="1">
              <a:spcBef>
                <a:spcPct val="20000"/>
              </a:spcBef>
            </a:pPr>
            <a:endParaRPr lang="en-US" altLang="sr-Latn-RS" b="1"/>
          </a:p>
          <a:p>
            <a:pPr algn="r" eaLnBrk="1" hangingPunct="1">
              <a:spcBef>
                <a:spcPct val="20000"/>
              </a:spcBef>
            </a:pPr>
            <a:endParaRPr lang="sr-Cyrl-CS" altLang="sr-Latn-RS" b="1"/>
          </a:p>
          <a:p>
            <a:pPr algn="r" eaLnBrk="1" hangingPunct="1">
              <a:spcBef>
                <a:spcPct val="20000"/>
              </a:spcBef>
            </a:pPr>
            <a:r>
              <a:rPr lang="sr-Cyrl-CS" altLang="sr-Latn-RS" b="1"/>
              <a:t>Узраст</a:t>
            </a:r>
            <a:r>
              <a:rPr lang="en-US" altLang="sr-Latn-RS" b="1"/>
              <a:t>:</a:t>
            </a:r>
          </a:p>
          <a:p>
            <a:pPr algn="r" eaLnBrk="1" hangingPunct="1">
              <a:spcBef>
                <a:spcPct val="20000"/>
              </a:spcBef>
            </a:pPr>
            <a:endParaRPr lang="sr-Cyrl-CS" altLang="sr-Latn-RS" b="1"/>
          </a:p>
          <a:p>
            <a:pPr algn="r" eaLnBrk="1" hangingPunct="1">
              <a:spcBef>
                <a:spcPct val="20000"/>
              </a:spcBef>
            </a:pPr>
            <a:endParaRPr lang="sr-Latn-CS" altLang="sr-Latn-RS" b="1"/>
          </a:p>
          <a:p>
            <a:pPr algn="r" eaLnBrk="1" hangingPunct="1">
              <a:spcBef>
                <a:spcPct val="20000"/>
              </a:spcBef>
            </a:pPr>
            <a:endParaRPr lang="en-US" altLang="sr-Latn-RS" b="1"/>
          </a:p>
        </p:txBody>
      </p:sp>
      <p:sp>
        <p:nvSpPr>
          <p:cNvPr id="1034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1313" indent="-341313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sr-Latn-RS"/>
              <a:t>Дејан Цакић, ОШ “Стојан Љубић”, Косанчић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sr-Latn-RS"/>
              <a:t>Миодраг Јањић, ОШ “Стојан Љубић”, Косанчић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sr-Latn-RS"/>
              <a:t>Бобан Марковић, ОШ “Стојан Љубић”, Косанчић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sr-Latn-RS"/>
              <a:t>Природа и друштво</a:t>
            </a:r>
            <a:endParaRPr lang="en-US" altLang="sr-Latn-RS"/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sr-Cyrl-CS" altLang="sr-Latn-RS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sr-Latn-RS"/>
              <a:t>Становништво Србије</a:t>
            </a:r>
            <a:endParaRPr lang="en-US" altLang="sr-Latn-RS"/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sr-Latn-RS"/>
          </a:p>
          <a:p>
            <a:pPr eaLnBrk="1" hangingPunct="1">
              <a:spcBef>
                <a:spcPct val="20000"/>
              </a:spcBef>
            </a:pPr>
            <a:endParaRPr lang="sr-Cyrl-CS" altLang="sr-Latn-RS"/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sr-Cyrl-CS" altLang="sr-Latn-RS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CS" altLang="sr-Latn-RS"/>
              <a:t>4.разред</a:t>
            </a:r>
          </a:p>
        </p:txBody>
      </p:sp>
      <p:sp>
        <p:nvSpPr>
          <p:cNvPr id="1035" name="AutoShape 10"/>
          <p:cNvSpPr>
            <a:spLocks noChangeArrowheads="1"/>
          </p:cNvSpPr>
          <p:nvPr/>
        </p:nvSpPr>
        <p:spPr bwMode="auto">
          <a:xfrm>
            <a:off x="1905000" y="5791200"/>
            <a:ext cx="1655763" cy="935038"/>
          </a:xfrm>
          <a:prstGeom prst="wedgeRoundRectCallout">
            <a:avLst>
              <a:gd name="adj1" fmla="val -77421"/>
              <a:gd name="adj2" fmla="val -40153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sr-Latn-RS" sz="500">
              <a:latin typeface="Verdana" panose="020B0604030504040204" pitchFamily="34" charset="0"/>
            </a:endParaRPr>
          </a:p>
          <a:p>
            <a:pPr algn="ctr"/>
            <a:r>
              <a:rPr lang="sr-Cyrl-CS" altLang="sr-Latn-RS" sz="1200">
                <a:latin typeface="Verdana" panose="020B0604030504040204" pitchFamily="34" charset="0"/>
              </a:rPr>
              <a:t>Кликните овде приказа часа у </a:t>
            </a:r>
            <a:r>
              <a:rPr lang="sr-Latn-CS" altLang="sr-Latn-RS" sz="1200">
                <a:latin typeface="Verdana" panose="020B0604030504040204" pitchFamily="34" charset="0"/>
              </a:rPr>
              <a:t>Word </a:t>
            </a:r>
            <a:r>
              <a:rPr lang="sr-Cyrl-CS" altLang="sr-Latn-RS" sz="1200">
                <a:latin typeface="Verdana" panose="020B0604030504040204" pitchFamily="34" charset="0"/>
              </a:rPr>
              <a:t>документу!</a:t>
            </a:r>
            <a:endParaRPr lang="en-US" altLang="sr-Latn-RS" sz="1200">
              <a:latin typeface="Verdana" panose="020B0604030504040204" pitchFamily="34" charset="0"/>
            </a:endParaRPr>
          </a:p>
        </p:txBody>
      </p:sp>
      <p:graphicFrame>
        <p:nvGraphicFramePr>
          <p:cNvPr id="1026" name="Object 16"/>
          <p:cNvGraphicFramePr>
            <a:graphicFrameLocks noChangeAspect="1"/>
          </p:cNvGraphicFramePr>
          <p:nvPr/>
        </p:nvGraphicFramePr>
        <p:xfrm>
          <a:off x="395288" y="5589588"/>
          <a:ext cx="14398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showAsIcon="1" r:id="rId4" imgW="914400" imgH="714240" progId="Word.Document.8">
                  <p:embed/>
                </p:oleObj>
              </mc:Choice>
              <mc:Fallback>
                <p:oleObj name="Document" showAsIcon="1" r:id="rId4" imgW="914400" imgH="714240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589588"/>
                        <a:ext cx="1439862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6" name="Picture 13" descr="Picture1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589588"/>
            <a:ext cx="3810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7" name="Rectangle 14"/>
          <p:cNvSpPr>
            <a:spLocks noChangeArrowheads="1"/>
          </p:cNvSpPr>
          <p:nvPr/>
        </p:nvSpPr>
        <p:spPr bwMode="auto">
          <a:xfrm>
            <a:off x="4284663" y="5805488"/>
            <a:ext cx="1225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r-Cyrl-CS" altLang="sr-Latn-RS" sz="1200"/>
              <a:t>Први час</a:t>
            </a:r>
            <a:endParaRPr lang="en-US" altLang="sr-Latn-RS" sz="1200"/>
          </a:p>
        </p:txBody>
      </p:sp>
      <p:sp>
        <p:nvSpPr>
          <p:cNvPr id="1038" name="Rectangle 15"/>
          <p:cNvSpPr>
            <a:spLocks noChangeArrowheads="1"/>
          </p:cNvSpPr>
          <p:nvPr/>
        </p:nvSpPr>
        <p:spPr bwMode="auto">
          <a:xfrm>
            <a:off x="5507038" y="5805488"/>
            <a:ext cx="1225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r-Cyrl-CS" altLang="sr-Latn-RS" sz="1200"/>
              <a:t>Други час</a:t>
            </a:r>
            <a:endParaRPr lang="en-US" altLang="sr-Latn-RS" sz="1200"/>
          </a:p>
        </p:txBody>
      </p:sp>
      <p:sp>
        <p:nvSpPr>
          <p:cNvPr id="1039" name="Rectangle 24"/>
          <p:cNvSpPr>
            <a:spLocks noChangeArrowheads="1"/>
          </p:cNvSpPr>
          <p:nvPr/>
        </p:nvSpPr>
        <p:spPr bwMode="auto">
          <a:xfrm>
            <a:off x="6731000" y="5805488"/>
            <a:ext cx="1225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r-Cyrl-CS" altLang="sr-Latn-RS" sz="1200"/>
              <a:t>Трећи час</a:t>
            </a:r>
            <a:endParaRPr lang="en-US" altLang="sr-Latn-RS" sz="1200"/>
          </a:p>
        </p:txBody>
      </p:sp>
      <p:graphicFrame>
        <p:nvGraphicFramePr>
          <p:cNvPr id="1041" name="Object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91225" y="5594350"/>
          <a:ext cx="381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Presentation" showAsIcon="1" r:id="rId8" imgW="380880" imgH="714240" progId="PowerPoint.Show.8">
                  <p:embed/>
                </p:oleObj>
              </mc:Choice>
              <mc:Fallback>
                <p:oleObj name="Presentation" showAsIcon="1" r:id="rId8" imgW="380880" imgH="714240" progId="PowerPoint.Show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1225" y="5594350"/>
                        <a:ext cx="381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2" name="Object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15188" y="5589588"/>
          <a:ext cx="381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Presentation" showAsIcon="1" r:id="rId10" imgW="380880" imgH="714240" progId="PowerPoint.Show.8">
                  <p:embed/>
                </p:oleObj>
              </mc:Choice>
              <mc:Fallback>
                <p:oleObj name="Presentation" showAsIcon="1" r:id="rId10" imgW="380880" imgH="714240" progId="PowerPoint.Show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188" y="5589588"/>
                        <a:ext cx="381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E6A7A8-16BC-439A-8F91-88502F2E403D}" type="slidenum">
              <a:rPr lang="en-US" altLang="sr-Latn-RS"/>
              <a:pPr/>
              <a:t>2</a:t>
            </a:fld>
            <a:endParaRPr lang="en-US" altLang="sr-Latn-R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620713"/>
            <a:ext cx="8642350" cy="600075"/>
          </a:xfrm>
        </p:spPr>
        <p:txBody>
          <a:bodyPr/>
          <a:lstStyle/>
          <a:p>
            <a:pPr defTabSz="912813" eaLnBrk="1" hangingPunct="1"/>
            <a:r>
              <a:rPr lang="sr-Cyrl-CS" altLang="sr-Latn-RS" sz="2800" smtClean="0">
                <a:solidFill>
                  <a:srgbClr val="FF3300"/>
                </a:solidFill>
              </a:rPr>
              <a:t>У Србији живи преко 10 милиона становника</a:t>
            </a:r>
            <a:endParaRPr lang="en-US" altLang="sr-Latn-RS" sz="2800" smtClean="0">
              <a:solidFill>
                <a:srgbClr val="FF3300"/>
              </a:solidFill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835150" y="5084763"/>
            <a:ext cx="33131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CS" sz="14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Српска застава – </a:t>
            </a:r>
            <a:r>
              <a:rPr lang="sr-Cyrl-CS" sz="14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црвено</a:t>
            </a:r>
            <a:r>
              <a:rPr lang="sr-Cyrl-CS" sz="14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плаво </a:t>
            </a:r>
            <a:r>
              <a:rPr lang="sr-Cyrl-CS" sz="1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бела</a:t>
            </a:r>
            <a:r>
              <a:rPr lang="sr-Cyrl-CS" sz="14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са грбом у средини</a:t>
            </a:r>
            <a:endParaRPr lang="en-US" sz="14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300788" y="5084763"/>
            <a:ext cx="194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4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Српски грб – двоглави орао</a:t>
            </a:r>
            <a:endParaRPr lang="en-US" sz="14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1273" name="Picture 9" descr="Zast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349500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0" descr="G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628775"/>
            <a:ext cx="198755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70" grpId="0"/>
      <p:bldP spid="112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05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C341DE-38CC-4C90-A1C9-BE5BBBAC71DA}" type="slidenum">
              <a:rPr lang="en-US" altLang="sr-Latn-RS"/>
              <a:pPr/>
              <a:t>3</a:t>
            </a:fld>
            <a:endParaRPr lang="en-US" altLang="sr-Latn-R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sr-Cyrl-CS" altLang="sr-Latn-RS" smtClean="0">
                <a:solidFill>
                  <a:srgbClr val="FF3300"/>
                </a:solidFill>
              </a:rPr>
              <a:t>Статистички податак са интернета</a:t>
            </a:r>
            <a:endParaRPr lang="en-US" altLang="sr-Latn-RS" smtClean="0">
              <a:solidFill>
                <a:srgbClr val="FF33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125538"/>
            <a:ext cx="7272338" cy="1366837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Tx/>
              <a:buNone/>
              <a:defRPr/>
            </a:pPr>
            <a:r>
              <a:rPr lang="sr-Cyrl-CS" sz="2100" smtClean="0">
                <a:solidFill>
                  <a:srgbClr val="3399FF"/>
                </a:solidFill>
              </a:rPr>
              <a:t>	</a:t>
            </a:r>
            <a:r>
              <a:rPr lang="sr-Cyrl-CS" sz="2800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Највећи број становника Србије чине Срби, 82,86%. док припадника других националности</a:t>
            </a:r>
            <a:r>
              <a:rPr lang="sr-Cyrl-CS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 </a:t>
            </a:r>
            <a:r>
              <a:rPr lang="sr-Cyrl-CS" sz="2800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има 17,14%</a:t>
            </a:r>
            <a:endParaRPr lang="en-US" sz="2800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026" name="Chart 3"/>
          <p:cNvGraphicFramePr>
            <a:graphicFrameLocks/>
          </p:cNvGraphicFramePr>
          <p:nvPr>
            <p:ph sz="half" idx="2"/>
          </p:nvPr>
        </p:nvGraphicFramePr>
        <p:xfrm>
          <a:off x="3455988" y="2492375"/>
          <a:ext cx="5688012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Chart" r:id="rId3" imgW="6438840" imgH="4657874" progId="Excel.Chart.8">
                  <p:embed/>
                </p:oleObj>
              </mc:Choice>
              <mc:Fallback>
                <p:oleObj name="Chart" r:id="rId3" imgW="6438840" imgH="4657874" progId="Excel.Chart.8">
                  <p:embed/>
                  <p:pic>
                    <p:nvPicPr>
                      <p:cNvPr id="0" name="Char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2492375"/>
                        <a:ext cx="5688012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1" name="Object 1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68" name="Group 20"/>
          <p:cNvGrpSpPr>
            <a:grpSpLocks/>
          </p:cNvGrpSpPr>
          <p:nvPr/>
        </p:nvGrpSpPr>
        <p:grpSpPr bwMode="auto">
          <a:xfrm>
            <a:off x="900113" y="3933825"/>
            <a:ext cx="2520950" cy="1495425"/>
            <a:chOff x="431" y="1706"/>
            <a:chExt cx="1588" cy="942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431" y="1706"/>
              <a:ext cx="1588" cy="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sr-Cyrl-CS" altLang="sr-Latn-RS" b="1">
                  <a:solidFill>
                    <a:srgbClr val="3399FF"/>
                  </a:solidFill>
                </a:rPr>
                <a:t>Напомена:</a:t>
              </a:r>
            </a:p>
            <a:p>
              <a:pPr>
                <a:spcBef>
                  <a:spcPct val="50000"/>
                </a:spcBef>
              </a:pPr>
              <a:r>
                <a:rPr lang="sr-Cyrl-CS" altLang="sr-Latn-RS" b="1">
                  <a:solidFill>
                    <a:srgbClr val="3399FF"/>
                  </a:solidFill>
                </a:rPr>
                <a:t>1%  се може представити у виду разомка</a:t>
              </a:r>
              <a:r>
                <a:rPr lang="sr-Cyrl-CS" altLang="sr-Latn-RS">
                  <a:solidFill>
                    <a:srgbClr val="3399FF"/>
                  </a:solidFill>
                </a:rPr>
                <a:t>   </a:t>
              </a:r>
              <a:endParaRPr lang="en-US" altLang="sr-Latn-RS">
                <a:solidFill>
                  <a:srgbClr val="3399FF"/>
                </a:solidFill>
              </a:endParaRPr>
            </a:p>
          </p:txBody>
        </p:sp>
        <p:graphicFrame>
          <p:nvGraphicFramePr>
            <p:cNvPr id="2067" name="Object 19"/>
            <p:cNvGraphicFramePr>
              <a:graphicFrameLocks noChangeAspect="1"/>
            </p:cNvGraphicFramePr>
            <p:nvPr/>
          </p:nvGraphicFramePr>
          <p:xfrm>
            <a:off x="1156" y="2296"/>
            <a:ext cx="24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1" name="Equation" r:id="rId7" imgW="380880" imgH="558720" progId="Equation.3">
                    <p:embed/>
                  </p:oleObj>
                </mc:Choice>
                <mc:Fallback>
                  <p:oleObj name="Equation" r:id="rId7" imgW="380880" imgH="558720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2296"/>
                          <a:ext cx="240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600" decel="5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349 0.09086 L -0.00347 -0.0848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-87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87" grpId="0" build="p"/>
      <p:bldP spid="16387" grpId="1" build="p"/>
      <p:bldP spid="16387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CB2228-9985-42D4-9250-72C0A6AC8731}" type="slidenum">
              <a:rPr lang="en-US" altLang="sr-Latn-RS"/>
              <a:pPr/>
              <a:t>4</a:t>
            </a:fld>
            <a:endParaRPr lang="en-US" altLang="sr-Latn-R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404813"/>
            <a:ext cx="8642350" cy="600075"/>
          </a:xfrm>
        </p:spPr>
        <p:txBody>
          <a:bodyPr/>
          <a:lstStyle/>
          <a:p>
            <a:pPr defTabSz="912813" eaLnBrk="1" hangingPunct="1"/>
            <a:r>
              <a:rPr lang="sr-Cyrl-CS" altLang="sr-Latn-RS" sz="2800" b="1" smtClean="0">
                <a:solidFill>
                  <a:srgbClr val="FF3300"/>
                </a:solidFill>
                <a:latin typeface="Constantia" panose="02030602050306030303" pitchFamily="18" charset="0"/>
              </a:rPr>
              <a:t>Поред Срба у нашој држави живе још 38 различитих националности:</a:t>
            </a:r>
            <a:r>
              <a:rPr lang="sr-Cyrl-CS" altLang="sr-Latn-RS" sz="2600" smtClean="0">
                <a:solidFill>
                  <a:srgbClr val="FFFFFF"/>
                </a:solidFill>
                <a:latin typeface="Constantia" panose="02030602050306030303" pitchFamily="18" charset="0"/>
              </a:rPr>
              <a:t> </a:t>
            </a:r>
            <a:endParaRPr lang="en-US" altLang="sr-Latn-RS" sz="2600" smtClean="0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195513" y="2565400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Мађари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3,91 %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8437" name="Picture 5" descr="Zastava mad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412875"/>
            <a:ext cx="17272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500563" y="2565400"/>
            <a:ext cx="1943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Бошњаци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1,82</a:t>
            </a: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%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948488" y="2565400"/>
            <a:ext cx="1943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Роми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1,44</a:t>
            </a: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%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8442" name="Picture 10" descr="Za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412875"/>
            <a:ext cx="18002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2195513" y="4148138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Хрвати 0,94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%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8445" name="Picture 13" descr="Zastava hr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997200"/>
            <a:ext cx="1727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14" descr="Za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97200"/>
            <a:ext cx="1728788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4500563" y="4149725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Албанци 0,82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%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8448" name="Picture 16" descr="Zastava slo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997200"/>
            <a:ext cx="1728787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6877050" y="4076700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Словаци 0,79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%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2124075" y="5589588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Власи 0,53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%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4500563" y="5589588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Румуни 0,46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%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8452" name="Picture 20" descr="Zastava r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1728787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6877050" y="5589588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Бугари 0,27</a:t>
            </a:r>
            <a:r>
              <a:rPr lang="it-IT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%</a:t>
            </a:r>
            <a:endParaRPr lang="en-US" sz="160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8454" name="Picture 22" descr="Zastava bu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581525"/>
            <a:ext cx="1725612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5" name="Picture 23" descr="Bih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412875"/>
            <a:ext cx="1798637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6" grpId="0"/>
      <p:bldP spid="18438" grpId="0"/>
      <p:bldP spid="18440" grpId="0"/>
      <p:bldP spid="18443" grpId="0"/>
      <p:bldP spid="18447" grpId="0"/>
      <p:bldP spid="18449" grpId="0"/>
      <p:bldP spid="18450" grpId="0"/>
      <p:bldP spid="18451" grpId="0"/>
      <p:bldP spid="184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221FA6-C60E-43FC-892F-7D8A1D53589A}" type="slidenum">
              <a:rPr lang="en-US" altLang="sr-Latn-RS"/>
              <a:pPr/>
              <a:t>5</a:t>
            </a:fld>
            <a:endParaRPr lang="en-US" altLang="sr-Latn-R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sr-Cyrl-CS" altLang="sr-Latn-RS" smtClean="0">
                <a:solidFill>
                  <a:srgbClr val="FF3300"/>
                </a:solidFill>
              </a:rPr>
              <a:t>Статистички податак са интернета</a:t>
            </a:r>
            <a:endParaRPr lang="en-US" altLang="sr-Latn-RS" smtClean="0">
              <a:solidFill>
                <a:srgbClr val="FF33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524000" y="857250"/>
          <a:ext cx="7620000" cy="516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6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ontent Placeholder 5"/>
          <p:cNvGraphicFramePr>
            <a:graphicFrameLocks noGrp="1"/>
          </p:cNvGraphicFramePr>
          <p:nvPr>
            <p:ph idx="1"/>
          </p:nvPr>
        </p:nvGraphicFramePr>
        <p:xfrm>
          <a:off x="468313" y="338138"/>
          <a:ext cx="8218487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Chart" r:id="rId3" imgW="8648656" imgH="5934021" progId="Excel.Chart.8">
                  <p:embed/>
                </p:oleObj>
              </mc:Choice>
              <mc:Fallback>
                <p:oleObj name="Chart" r:id="rId3" imgW="8648656" imgH="5934021" progId="Excel.Chart.8">
                  <p:embed/>
                  <p:pic>
                    <p:nvPicPr>
                      <p:cNvPr id="0" name="Content Placeholder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8138"/>
                        <a:ext cx="8218487" cy="563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307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DD2690-5AB9-4A6E-B6FF-9E7C3F9C43EB}" type="slidenum">
              <a:rPr lang="en-US" altLang="sr-Latn-RS"/>
              <a:pPr/>
              <a:t>6</a:t>
            </a:fld>
            <a:endParaRPr lang="en-US" altLang="sr-Latn-R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0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DC4D45-DE34-4167-BC13-85BD7702FDE6}" type="slidenum">
              <a:rPr lang="en-US" altLang="sr-Latn-RS"/>
              <a:pPr/>
              <a:t>7</a:t>
            </a:fld>
            <a:endParaRPr lang="en-US" altLang="sr-Latn-R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642350" cy="935038"/>
          </a:xfrm>
        </p:spPr>
        <p:txBody>
          <a:bodyPr/>
          <a:lstStyle/>
          <a:p>
            <a:pPr defTabSz="912813" eaLnBrk="1" hangingPunct="1"/>
            <a:r>
              <a:rPr lang="sr-Cyrl-CS" altLang="sr-Latn-RS" sz="3000" smtClean="0">
                <a:solidFill>
                  <a:srgbClr val="FF3300"/>
                </a:solidFill>
                <a:latin typeface="Constantia" panose="02030602050306030303" pitchFamily="18" charset="0"/>
              </a:rPr>
              <a:t>Поред наведених националности у Србији живе и Буњевци, Црногорци, Русини, Јевреји, Турци...</a:t>
            </a:r>
            <a:r>
              <a:rPr lang="en-US" altLang="sr-Latn-RS" sz="3000" smtClean="0">
                <a:solidFill>
                  <a:srgbClr val="FFFFFF"/>
                </a:solidFill>
                <a:latin typeface="Constantia" panose="02030602050306030303" pitchFamily="18" charset="0"/>
              </a:rPr>
              <a:t/>
            </a:r>
            <a:br>
              <a:rPr lang="en-US" altLang="sr-Latn-RS" sz="3000" smtClean="0">
                <a:solidFill>
                  <a:srgbClr val="FFFFFF"/>
                </a:solidFill>
                <a:latin typeface="Constantia" panose="02030602050306030303" pitchFamily="18" charset="0"/>
              </a:rPr>
            </a:br>
            <a:endParaRPr lang="en-US" altLang="sr-Latn-RS" sz="3000" smtClean="0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pic>
        <p:nvPicPr>
          <p:cNvPr id="21508" name="Picture 4" descr="Bunjev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96975"/>
            <a:ext cx="3216275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Rus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5538"/>
            <a:ext cx="33909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 descr="Jevrej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573463"/>
            <a:ext cx="147637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042988" y="45085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Буњевци</a:t>
            </a:r>
            <a:endParaRPr lang="en-US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5003800" y="328453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Русини</a:t>
            </a:r>
            <a:endParaRPr lang="en-US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492500" y="580548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Јеврејин</a:t>
            </a:r>
            <a:endParaRPr lang="en-US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21511" name="Picture 7" descr="Turc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644900"/>
            <a:ext cx="197485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5940425" y="61658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Турци</a:t>
            </a:r>
            <a:endParaRPr lang="en-US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15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215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15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215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21508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21512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70" decel="100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770" decel="100000"/>
                                        <p:tgtEl>
                                          <p:spTgt spid="2150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15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215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215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21509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21513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70" decel="100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770" decel="100000"/>
                                        <p:tgtEl>
                                          <p:spTgt spid="215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7" dur="77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70" decel="100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770" decel="100000"/>
                                        <p:tgtEl>
                                          <p:spTgt spid="215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6" dur="77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215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2" dur="2000" fill="hold"/>
                                        <p:tgtEl>
                                          <p:spTgt spid="215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21510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21514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70" decel="100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770" decel="100000"/>
                                        <p:tgtEl>
                                          <p:spTgt spid="215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70" decel="100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770" decel="100000"/>
                                        <p:tgtEl>
                                          <p:spTgt spid="215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4" dur="77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" dur="2000" fill="hold"/>
                                        <p:tgtEl>
                                          <p:spTgt spid="215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2000" fill="hold"/>
                                        <p:tgtEl>
                                          <p:spTgt spid="215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21511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8" dur="2000" fill="hold"/>
                                        <p:tgtEl>
                                          <p:spTgt spid="21515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12" grpId="0"/>
      <p:bldP spid="21512" grpId="1"/>
      <p:bldP spid="21512" grpId="2"/>
      <p:bldP spid="21513" grpId="0"/>
      <p:bldP spid="21513" grpId="1"/>
      <p:bldP spid="21513" grpId="2"/>
      <p:bldP spid="21514" grpId="0"/>
      <p:bldP spid="21514" grpId="1"/>
      <p:bldP spid="21514" grpId="2"/>
      <p:bldP spid="21515" grpId="0"/>
      <p:bldP spid="21515" grpId="1"/>
      <p:bldP spid="21515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0FA030-40CF-482A-932C-390530BDCD58}" type="slidenum">
              <a:rPr lang="en-US" altLang="sr-Latn-RS"/>
              <a:pPr/>
              <a:t>8</a:t>
            </a:fld>
            <a:endParaRPr lang="en-US" altLang="sr-Latn-R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03350" y="549275"/>
            <a:ext cx="7499350" cy="5000625"/>
          </a:xfrm>
        </p:spPr>
        <p:txBody>
          <a:bodyPr/>
          <a:lstStyle/>
          <a:p>
            <a:pPr defTabSz="912813" eaLnBrk="1" hangingPunct="1">
              <a:lnSpc>
                <a:spcPct val="90000"/>
              </a:lnSpc>
              <a:buFontTx/>
              <a:buNone/>
            </a:pPr>
            <a:r>
              <a:rPr lang="en-US" altLang="sr-Latn-RS" sz="4200" smtClean="0">
                <a:solidFill>
                  <a:srgbClr val="FF3300"/>
                </a:solidFill>
                <a:latin typeface="Constantia" panose="02030602050306030303" pitchFamily="18" charset="0"/>
              </a:rPr>
              <a:t>	</a:t>
            </a:r>
            <a:r>
              <a:rPr lang="sr-Cyrl-CS" altLang="sr-Latn-RS" sz="4200" smtClean="0">
                <a:solidFill>
                  <a:srgbClr val="FF3300"/>
                </a:solidFill>
                <a:latin typeface="Constantia" panose="02030602050306030303" pitchFamily="18" charset="0"/>
              </a:rPr>
              <a:t>Припадници различитих народа</a:t>
            </a:r>
            <a:r>
              <a:rPr lang="en-US" altLang="sr-Latn-RS" sz="4200" smtClean="0">
                <a:solidFill>
                  <a:srgbClr val="FF3300"/>
                </a:solidFill>
                <a:latin typeface="Constantia" panose="02030602050306030303" pitchFamily="18" charset="0"/>
              </a:rPr>
              <a:t> </a:t>
            </a:r>
            <a:r>
              <a:rPr lang="sr-Cyrl-CS" altLang="sr-Latn-RS" sz="4200" smtClean="0">
                <a:solidFill>
                  <a:srgbClr val="FF3300"/>
                </a:solidFill>
                <a:latin typeface="Constantia" panose="02030602050306030303" pitchFamily="18" charset="0"/>
              </a:rPr>
              <a:t>имају  различит матерњи језик, различите обичаје и народне ношње. </a:t>
            </a:r>
          </a:p>
          <a:p>
            <a:pPr defTabSz="912813" eaLnBrk="1" hangingPunct="1">
              <a:lnSpc>
                <a:spcPct val="90000"/>
              </a:lnSpc>
              <a:buFontTx/>
              <a:buNone/>
            </a:pPr>
            <a:r>
              <a:rPr lang="en-US" altLang="sr-Latn-RS" sz="4200" smtClean="0">
                <a:solidFill>
                  <a:srgbClr val="3399FF"/>
                </a:solidFill>
                <a:latin typeface="Constantia" panose="02030602050306030303" pitchFamily="18" charset="0"/>
              </a:rPr>
              <a:t>	</a:t>
            </a:r>
            <a:r>
              <a:rPr lang="sr-Cyrl-CS" altLang="sr-Latn-RS" sz="4200" smtClean="0">
                <a:solidFill>
                  <a:srgbClr val="3399FF"/>
                </a:solidFill>
                <a:latin typeface="Constantia" panose="02030602050306030303" pitchFamily="18" charset="0"/>
              </a:rPr>
              <a:t>Сви они користе и српски језик који је и службени језик у Републици Србији. </a:t>
            </a:r>
          </a:p>
          <a:p>
            <a:pPr defTabSz="912813" eaLnBrk="1" hangingPunct="1">
              <a:lnSpc>
                <a:spcPct val="90000"/>
              </a:lnSpc>
              <a:buFontTx/>
              <a:buNone/>
            </a:pPr>
            <a:r>
              <a:rPr lang="en-US" altLang="sr-Latn-RS" sz="4200" smtClean="0">
                <a:solidFill>
                  <a:schemeClr val="bg1"/>
                </a:solidFill>
                <a:latin typeface="Constantia" panose="02030602050306030303" pitchFamily="18" charset="0"/>
              </a:rPr>
              <a:t>	</a:t>
            </a:r>
            <a:r>
              <a:rPr lang="sr-Cyrl-CS" altLang="sr-Latn-RS" sz="4200" smtClean="0">
                <a:solidFill>
                  <a:schemeClr val="bg1"/>
                </a:solidFill>
                <a:latin typeface="Constantia" panose="02030602050306030303" pitchFamily="18" charset="0"/>
              </a:rPr>
              <a:t>Службено писмо је ћирилица</a:t>
            </a:r>
            <a:r>
              <a:rPr lang="sr-Cyrl-CS" altLang="sr-Latn-RS" sz="4000" smtClean="0">
                <a:solidFill>
                  <a:schemeClr val="bg1"/>
                </a:solidFill>
                <a:latin typeface="Constantia" panose="02030602050306030303" pitchFamily="18" charset="0"/>
              </a:rPr>
              <a:t>.</a:t>
            </a:r>
            <a:endParaRPr lang="en-US" altLang="sr-Latn-RS" sz="400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defTabSz="912813" eaLnBrk="1" hangingPunct="1">
              <a:lnSpc>
                <a:spcPct val="90000"/>
              </a:lnSpc>
            </a:pPr>
            <a:endParaRPr lang="en-US" altLang="sr-Latn-RS" sz="40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1FCE70-9F2F-429D-A093-772A005A7293}" type="slidenum">
              <a:rPr lang="en-US" altLang="sr-Latn-RS"/>
              <a:pPr/>
              <a:t>9</a:t>
            </a:fld>
            <a:endParaRPr lang="en-US" altLang="sr-Latn-R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260350"/>
            <a:ext cx="6408737" cy="600075"/>
          </a:xfrm>
        </p:spPr>
        <p:txBody>
          <a:bodyPr/>
          <a:lstStyle/>
          <a:p>
            <a:pPr defTabSz="912813" eaLnBrk="1" hangingPunct="1"/>
            <a:r>
              <a:rPr lang="sr-Cyrl-CS" altLang="sr-Latn-RS" smtClean="0">
                <a:solidFill>
                  <a:srgbClr val="3399FF"/>
                </a:solidFill>
              </a:rPr>
              <a:t>Срби</a:t>
            </a:r>
            <a:r>
              <a:rPr lang="sr-Cyrl-CS" altLang="sr-Latn-RS" smtClean="0">
                <a:solidFill>
                  <a:srgbClr val="3399FF"/>
                </a:solidFill>
                <a:latin typeface="Arial" panose="020B0604020202020204" pitchFamily="34" charset="0"/>
              </a:rPr>
              <a:t> – </a:t>
            </a:r>
            <a:r>
              <a:rPr lang="sr-Cyrl-CS" altLang="sr-Latn-RS" smtClean="0">
                <a:solidFill>
                  <a:srgbClr val="3399FF"/>
                </a:solidFill>
              </a:rPr>
              <a:t>народна ношња </a:t>
            </a:r>
            <a:endParaRPr lang="en-US" altLang="sr-Latn-RS" smtClean="0">
              <a:solidFill>
                <a:srgbClr val="3399FF"/>
              </a:solidFill>
            </a:endParaRPr>
          </a:p>
        </p:txBody>
      </p:sp>
      <p:pic>
        <p:nvPicPr>
          <p:cNvPr id="24580" name="Picture 4" descr="Srbi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908050"/>
            <a:ext cx="633730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908175" y="908050"/>
            <a:ext cx="1008063" cy="503238"/>
            <a:chOff x="295" y="618"/>
            <a:chExt cx="635" cy="317"/>
          </a:xfrm>
        </p:grpSpPr>
        <p:sp>
          <p:nvSpPr>
            <p:cNvPr id="11299" name="AutoShape 5"/>
            <p:cNvSpPr>
              <a:spLocks noChangeArrowheads="1"/>
            </p:cNvSpPr>
            <p:nvPr/>
          </p:nvSpPr>
          <p:spPr bwMode="auto">
            <a:xfrm>
              <a:off x="295" y="618"/>
              <a:ext cx="544" cy="317"/>
            </a:xfrm>
            <a:prstGeom prst="rightArrow">
              <a:avLst>
                <a:gd name="adj1" fmla="val 50000"/>
                <a:gd name="adj2" fmla="val 4290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582" name="Text Box 6"/>
            <p:cNvSpPr txBox="1">
              <a:spLocks noChangeArrowheads="1"/>
            </p:cNvSpPr>
            <p:nvPr/>
          </p:nvSpPr>
          <p:spPr bwMode="auto">
            <a:xfrm>
              <a:off x="295" y="664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3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6300788" y="836613"/>
            <a:ext cx="1152525" cy="504825"/>
            <a:chOff x="2789" y="572"/>
            <a:chExt cx="726" cy="318"/>
          </a:xfrm>
        </p:grpSpPr>
        <p:sp>
          <p:nvSpPr>
            <p:cNvPr id="11297" name="AutoShape 9"/>
            <p:cNvSpPr>
              <a:spLocks noChangeArrowheads="1"/>
            </p:cNvSpPr>
            <p:nvPr/>
          </p:nvSpPr>
          <p:spPr bwMode="auto">
            <a:xfrm rot="10800000">
              <a:off x="2789" y="572"/>
              <a:ext cx="544" cy="318"/>
            </a:xfrm>
            <a:prstGeom prst="rightArrow">
              <a:avLst>
                <a:gd name="adj1" fmla="val 50000"/>
                <a:gd name="adj2" fmla="val 427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586" name="Text Box 10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2880" y="618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4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7019925" y="5589588"/>
            <a:ext cx="1152525" cy="503237"/>
            <a:chOff x="3334" y="3612"/>
            <a:chExt cx="726" cy="317"/>
          </a:xfrm>
        </p:grpSpPr>
        <p:sp>
          <p:nvSpPr>
            <p:cNvPr id="11295" name="AutoShape 13"/>
            <p:cNvSpPr>
              <a:spLocks noChangeArrowheads="1"/>
            </p:cNvSpPr>
            <p:nvPr/>
          </p:nvSpPr>
          <p:spPr bwMode="auto">
            <a:xfrm rot="10800000">
              <a:off x="3334" y="3612"/>
              <a:ext cx="544" cy="317"/>
            </a:xfrm>
            <a:prstGeom prst="rightArrow">
              <a:avLst>
                <a:gd name="adj1" fmla="val 50000"/>
                <a:gd name="adj2" fmla="val 4290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590" name="Text Box 14"/>
            <p:cNvSpPr txBox="1">
              <a:spLocks noChangeArrowheads="1"/>
            </p:cNvSpPr>
            <p:nvPr/>
          </p:nvSpPr>
          <p:spPr bwMode="auto">
            <a:xfrm>
              <a:off x="3425" y="3658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5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1258888" y="2565400"/>
            <a:ext cx="1008062" cy="504825"/>
            <a:chOff x="158" y="1570"/>
            <a:chExt cx="635" cy="318"/>
          </a:xfrm>
        </p:grpSpPr>
        <p:sp>
          <p:nvSpPr>
            <p:cNvPr id="11293" name="AutoShape 16"/>
            <p:cNvSpPr>
              <a:spLocks noChangeArrowheads="1"/>
            </p:cNvSpPr>
            <p:nvPr/>
          </p:nvSpPr>
          <p:spPr bwMode="auto">
            <a:xfrm>
              <a:off x="158" y="1570"/>
              <a:ext cx="544" cy="318"/>
            </a:xfrm>
            <a:prstGeom prst="rightArrow">
              <a:avLst>
                <a:gd name="adj1" fmla="val 50000"/>
                <a:gd name="adj2" fmla="val 427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593" name="Text Box 17"/>
            <p:cNvSpPr txBox="1">
              <a:spLocks noChangeArrowheads="1"/>
            </p:cNvSpPr>
            <p:nvPr/>
          </p:nvSpPr>
          <p:spPr bwMode="auto">
            <a:xfrm>
              <a:off x="158" y="1616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6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6948488" y="2924175"/>
            <a:ext cx="1152525" cy="504825"/>
            <a:chOff x="3334" y="1933"/>
            <a:chExt cx="726" cy="318"/>
          </a:xfrm>
        </p:grpSpPr>
        <p:sp>
          <p:nvSpPr>
            <p:cNvPr id="11291" name="AutoShape 19"/>
            <p:cNvSpPr>
              <a:spLocks noChangeArrowheads="1"/>
            </p:cNvSpPr>
            <p:nvPr/>
          </p:nvSpPr>
          <p:spPr bwMode="auto">
            <a:xfrm rot="10800000">
              <a:off x="3334" y="1933"/>
              <a:ext cx="544" cy="318"/>
            </a:xfrm>
            <a:prstGeom prst="rightArrow">
              <a:avLst>
                <a:gd name="adj1" fmla="val 50000"/>
                <a:gd name="adj2" fmla="val 427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596" name="Text Box 20"/>
            <p:cNvSpPr txBox="1">
              <a:spLocks noChangeArrowheads="1"/>
            </p:cNvSpPr>
            <p:nvPr/>
          </p:nvSpPr>
          <p:spPr bwMode="auto">
            <a:xfrm>
              <a:off x="3425" y="1979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7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1619250" y="5876925"/>
            <a:ext cx="1008063" cy="466725"/>
            <a:chOff x="347" y="3724"/>
            <a:chExt cx="635" cy="294"/>
          </a:xfrm>
        </p:grpSpPr>
        <p:sp>
          <p:nvSpPr>
            <p:cNvPr id="11289" name="AutoShape 22"/>
            <p:cNvSpPr>
              <a:spLocks noChangeArrowheads="1"/>
            </p:cNvSpPr>
            <p:nvPr/>
          </p:nvSpPr>
          <p:spPr bwMode="auto">
            <a:xfrm rot="-1940348">
              <a:off x="351" y="3724"/>
              <a:ext cx="544" cy="294"/>
            </a:xfrm>
            <a:prstGeom prst="rightArrow">
              <a:avLst>
                <a:gd name="adj1" fmla="val 50000"/>
                <a:gd name="adj2" fmla="val 4625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599" name="Text Box 23"/>
            <p:cNvSpPr txBox="1">
              <a:spLocks noChangeArrowheads="1"/>
            </p:cNvSpPr>
            <p:nvPr/>
          </p:nvSpPr>
          <p:spPr bwMode="auto">
            <a:xfrm rot="-1940348">
              <a:off x="347" y="3744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8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3419475" y="4292600"/>
            <a:ext cx="530225" cy="1012825"/>
            <a:chOff x="1410" y="3479"/>
            <a:chExt cx="334" cy="638"/>
          </a:xfrm>
        </p:grpSpPr>
        <p:sp>
          <p:nvSpPr>
            <p:cNvPr id="11287" name="AutoShape 25"/>
            <p:cNvSpPr>
              <a:spLocks noChangeArrowheads="1"/>
            </p:cNvSpPr>
            <p:nvPr/>
          </p:nvSpPr>
          <p:spPr bwMode="auto">
            <a:xfrm rot="-4222873">
              <a:off x="1305" y="3678"/>
              <a:ext cx="544" cy="334"/>
            </a:xfrm>
            <a:prstGeom prst="rightArrow">
              <a:avLst>
                <a:gd name="adj1" fmla="val 50000"/>
                <a:gd name="adj2" fmla="val 4071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602" name="Text Box 26"/>
            <p:cNvSpPr txBox="1">
              <a:spLocks noChangeArrowheads="1"/>
            </p:cNvSpPr>
            <p:nvPr/>
          </p:nvSpPr>
          <p:spPr bwMode="auto">
            <a:xfrm rot="-4222873">
              <a:off x="1261" y="3691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9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9" name="Group 36"/>
          <p:cNvGrpSpPr>
            <a:grpSpLocks/>
          </p:cNvGrpSpPr>
          <p:nvPr/>
        </p:nvGrpSpPr>
        <p:grpSpPr bwMode="auto">
          <a:xfrm>
            <a:off x="1331913" y="3933825"/>
            <a:ext cx="1008062" cy="476250"/>
            <a:chOff x="238" y="2583"/>
            <a:chExt cx="635" cy="300"/>
          </a:xfrm>
        </p:grpSpPr>
        <p:sp>
          <p:nvSpPr>
            <p:cNvPr id="11285" name="AutoShape 28"/>
            <p:cNvSpPr>
              <a:spLocks noChangeArrowheads="1"/>
            </p:cNvSpPr>
            <p:nvPr/>
          </p:nvSpPr>
          <p:spPr bwMode="auto">
            <a:xfrm rot="2200608">
              <a:off x="249" y="2583"/>
              <a:ext cx="544" cy="300"/>
            </a:xfrm>
            <a:prstGeom prst="rightArrow">
              <a:avLst>
                <a:gd name="adj1" fmla="val 50000"/>
                <a:gd name="adj2" fmla="val 45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605" name="Text Box 29"/>
            <p:cNvSpPr txBox="1">
              <a:spLocks noChangeArrowheads="1"/>
            </p:cNvSpPr>
            <p:nvPr/>
          </p:nvSpPr>
          <p:spPr bwMode="auto">
            <a:xfrm rot="2200608">
              <a:off x="238" y="2654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10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0" name="Group 40"/>
          <p:cNvGrpSpPr>
            <a:grpSpLocks/>
          </p:cNvGrpSpPr>
          <p:nvPr/>
        </p:nvGrpSpPr>
        <p:grpSpPr bwMode="auto">
          <a:xfrm>
            <a:off x="7019925" y="4149725"/>
            <a:ext cx="1152525" cy="504825"/>
            <a:chOff x="3243" y="2568"/>
            <a:chExt cx="726" cy="318"/>
          </a:xfrm>
        </p:grpSpPr>
        <p:sp>
          <p:nvSpPr>
            <p:cNvPr id="11283" name="AutoShape 31"/>
            <p:cNvSpPr>
              <a:spLocks noChangeArrowheads="1"/>
            </p:cNvSpPr>
            <p:nvPr/>
          </p:nvSpPr>
          <p:spPr bwMode="auto">
            <a:xfrm rot="10800000">
              <a:off x="3243" y="2568"/>
              <a:ext cx="544" cy="318"/>
            </a:xfrm>
            <a:prstGeom prst="rightArrow">
              <a:avLst>
                <a:gd name="adj1" fmla="val 50000"/>
                <a:gd name="adj2" fmla="val 427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608" name="Text Box 32"/>
            <p:cNvSpPr txBox="1">
              <a:spLocks noChangeArrowheads="1"/>
            </p:cNvSpPr>
            <p:nvPr/>
          </p:nvSpPr>
          <p:spPr bwMode="auto">
            <a:xfrm>
              <a:off x="3334" y="2614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11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1" name="Group 47"/>
          <p:cNvGrpSpPr>
            <a:grpSpLocks/>
          </p:cNvGrpSpPr>
          <p:nvPr/>
        </p:nvGrpSpPr>
        <p:grpSpPr bwMode="auto">
          <a:xfrm>
            <a:off x="7956550" y="5589588"/>
            <a:ext cx="1008063" cy="574675"/>
            <a:chOff x="5012" y="3521"/>
            <a:chExt cx="635" cy="362"/>
          </a:xfrm>
        </p:grpSpPr>
        <p:sp>
          <p:nvSpPr>
            <p:cNvPr id="11281" name="AutoShape 45"/>
            <p:cNvSpPr>
              <a:spLocks noChangeArrowheads="1"/>
            </p:cNvSpPr>
            <p:nvPr/>
          </p:nvSpPr>
          <p:spPr bwMode="auto">
            <a:xfrm>
              <a:off x="5012" y="3521"/>
              <a:ext cx="544" cy="362"/>
            </a:xfrm>
            <a:prstGeom prst="rightArrow">
              <a:avLst>
                <a:gd name="adj1" fmla="val 50000"/>
                <a:gd name="adj2" fmla="val 3756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622" name="Text Box 46"/>
            <p:cNvSpPr txBox="1">
              <a:spLocks noChangeArrowheads="1"/>
            </p:cNvSpPr>
            <p:nvPr/>
          </p:nvSpPr>
          <p:spPr bwMode="auto">
            <a:xfrm>
              <a:off x="5012" y="3612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12" action="ppaction://hlinksldjump"/>
                </a:rPr>
                <a:t>Даље</a:t>
              </a:r>
              <a:endParaRPr lang="en-US" sz="12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10278" name="Picture 38" descr="Serbie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0"/>
            <a:ext cx="1116013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7" presetID="5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245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BA5013-D9E2-4314-B98E-CE900FFFA606}" type="slidenum">
              <a:rPr lang="en-US" altLang="sr-Latn-RS"/>
              <a:pPr/>
              <a:t>10</a:t>
            </a:fld>
            <a:endParaRPr lang="en-US" altLang="sr-Latn-R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z="2800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Шајкача (војничка капа), као део војне униформе уведена је у употребу после српско-турских ратова (1876-1878). То је један од најкарактеристичнијих делова народне ношње у Србији с краја 19. века. </a:t>
            </a:r>
            <a:br>
              <a:rPr lang="sr-Cyrl-CS" sz="2800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800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2293" name="Group 8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2295" name="AutoShape 6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5607" name="Text Box 7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12294" name="Picture 9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221163"/>
            <a:ext cx="2044700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F01956-0D85-47CC-91B0-A5131E958D57}" type="slidenum">
              <a:rPr lang="en-US" altLang="sr-Latn-RS"/>
              <a:pPr/>
              <a:t>11</a:t>
            </a:fld>
            <a:endParaRPr lang="en-US" altLang="sr-Latn-R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Ручно везена кошуља</a:t>
            </a:r>
            <a:r>
              <a:rPr lang="en-U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углавном се израђивала од памучног платна, до средине бутине, разрезана на прсима, са малом крагном и порубима.</a:t>
            </a:r>
            <a:b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6631" name="Text Box 7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ADE548-E6C3-4F9F-A63A-B319B053A1E1}" type="slidenum">
              <a:rPr lang="en-US" altLang="sr-Latn-RS"/>
              <a:pPr/>
              <a:t>12</a:t>
            </a:fld>
            <a:endParaRPr lang="en-US" altLang="sr-Latn-R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Опанци</a:t>
            </a:r>
            <a:r>
              <a:rPr lang="en-U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израђивали су се од штављене говеђе коже с јако дебелим ђоном и нарочитим врхом који представља украс опанка.</a:t>
            </a:r>
            <a:endParaRPr lang="en-US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4341" name="Group 4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4342" name="AutoShape 5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8678" name="Text Box 6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02690E-085D-443B-98F7-E29C461B3861}" type="slidenum">
              <a:rPr lang="en-US" altLang="sr-Latn-RS"/>
              <a:pPr/>
              <a:t>13</a:t>
            </a:fld>
            <a:endParaRPr lang="en-US" altLang="sr-Latn-R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Јелек се облачи преко кошуље и богато је украшен везом од свиленог гајтана, са биљним и геометријским мотивима.</a:t>
            </a:r>
            <a:r>
              <a:rPr lang="sr-Cyrl-CS" smtClean="0"/>
              <a:t> </a:t>
            </a:r>
            <a:endParaRPr lang="en-US" smtClean="0"/>
          </a:p>
        </p:txBody>
      </p:sp>
      <p:grpSp>
        <p:nvGrpSpPr>
          <p:cNvPr id="15365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5366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9701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285A3E-8686-4FF0-B3F5-0923BB2A0164}" type="slidenum">
              <a:rPr lang="en-US" altLang="sr-Latn-RS"/>
              <a:pPr/>
              <a:t>14</a:t>
            </a:fld>
            <a:endParaRPr lang="en-US" altLang="sr-Latn-R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Појас је изактан од разнобојне вуне и опасиван је неколико пута око струка, с тим да се крај појаса с леве стране испусти низ бедро.</a:t>
            </a:r>
            <a:endParaRPr lang="en-US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6389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6390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15DA68-270C-4DBB-B9F1-43D3A7A442DA}" type="slidenum">
              <a:rPr lang="en-US" altLang="sr-Latn-RS"/>
              <a:pPr/>
              <a:t>15</a:t>
            </a:fld>
            <a:endParaRPr lang="en-US" altLang="sr-Latn-R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Чарапе се носе преко панталона и сежу до колена. Плетене су од црне вуне и на горњем делу украшене везом разнобојне вунице.</a:t>
            </a:r>
            <a:endParaRPr lang="en-US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7413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7414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3797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AFC48C-6E68-4712-9249-14B1996DF898}" type="slidenum">
              <a:rPr lang="en-US" altLang="sr-Latn-RS"/>
              <a:pPr/>
              <a:t>16</a:t>
            </a:fld>
            <a:endParaRPr lang="en-US" altLang="sr-Latn-R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Панталоне су од чоје која је ткана на разбоју</a:t>
            </a:r>
            <a:endParaRPr lang="en-US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8437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8438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4821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3C40C9-E4DE-41AD-AE63-3F88A1A85A99}" type="slidenum">
              <a:rPr lang="en-US" altLang="sr-Latn-RS"/>
              <a:pPr/>
              <a:t>17</a:t>
            </a:fld>
            <a:endParaRPr lang="en-US" altLang="sr-Latn-R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Сукња је ткана на ручном разбоју са извезеним цветним мотивима</a:t>
            </a:r>
            <a:endParaRPr lang="en-US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9461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19462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5845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081D59-76E7-4F90-B3D2-C29C89A000DC}" type="slidenum">
              <a:rPr lang="en-US" altLang="sr-Latn-RS"/>
              <a:pPr/>
              <a:t>18</a:t>
            </a:fld>
            <a:endParaRPr lang="en-US" altLang="sr-Latn-R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1268413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Кецеља је ткана на ручном разбоју са извезеним шареним мотивима</a:t>
            </a:r>
            <a:endParaRPr lang="en-US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0485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20486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6869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187450" y="1125538"/>
            <a:ext cx="7499350" cy="3517900"/>
          </a:xfrm>
        </p:spPr>
        <p:txBody>
          <a:bodyPr/>
          <a:lstStyle/>
          <a:p>
            <a:pPr defTabSz="912813" eaLnBrk="1" hangingPunct="1">
              <a:buFontTx/>
              <a:buNone/>
            </a:pPr>
            <a:endParaRPr lang="sr-Cyrl-CS" altLang="sr-Latn-RS" sz="2800" b="1" smtClean="0">
              <a:solidFill>
                <a:srgbClr val="3399FF"/>
              </a:solidFill>
            </a:endParaRPr>
          </a:p>
          <a:p>
            <a:pPr defTabSz="912813" eaLnBrk="1" hangingPunct="1"/>
            <a:r>
              <a:rPr lang="sr-Cyrl-CS" altLang="sr-Latn-RS" sz="2800" b="1" smtClean="0">
                <a:solidFill>
                  <a:srgbClr val="3399FF"/>
                </a:solidFill>
              </a:rPr>
              <a:t>Слава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је православни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обичај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слављења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породичног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свеца</a:t>
            </a:r>
            <a:r>
              <a:rPr lang="en-US" altLang="sr-Latn-RS" sz="2800" b="1" smtClean="0">
                <a:solidFill>
                  <a:srgbClr val="3399FF"/>
                </a:solidFill>
              </a:rPr>
              <a:t>.</a:t>
            </a:r>
            <a:endParaRPr lang="sr-Cyrl-CS" altLang="sr-Latn-RS" sz="2800" b="1" smtClean="0">
              <a:solidFill>
                <a:srgbClr val="3399FF"/>
              </a:solidFill>
            </a:endParaRPr>
          </a:p>
          <a:p>
            <a:pPr defTabSz="912813" eaLnBrk="1" hangingPunct="1"/>
            <a:r>
              <a:rPr lang="sr-Cyrl-CS" altLang="sr-Latn-RS" sz="2800" b="1" smtClean="0">
                <a:solidFill>
                  <a:srgbClr val="3399FF"/>
                </a:solidFill>
              </a:rPr>
              <a:t>Код Срба постоје 78 различитих крсних слава (највећи број Срба слави Светог Николу, Светог Архангела Михаила, Светог Георгија,...)</a:t>
            </a:r>
            <a:endParaRPr lang="en-US" altLang="sr-Latn-RS" sz="2800" b="1" smtClean="0">
              <a:solidFill>
                <a:srgbClr val="3399FF"/>
              </a:solidFill>
            </a:endParaRPr>
          </a:p>
        </p:txBody>
      </p:sp>
      <p:sp>
        <p:nvSpPr>
          <p:cNvPr id="2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424A3A-2386-4EE1-896C-04A9762B21C3}" type="slidenum">
              <a:rPr lang="en-US" altLang="sr-Latn-RS"/>
              <a:pPr/>
              <a:t>19</a:t>
            </a:fld>
            <a:endParaRPr lang="en-US" altLang="sr-Latn-RS"/>
          </a:p>
        </p:txBody>
      </p:sp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500438"/>
            <a:ext cx="30956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Cyrl-CS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Обичаји код Срба </a:t>
            </a:r>
            <a:r>
              <a:rPr lang="en-US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– </a:t>
            </a:r>
            <a:r>
              <a:rPr lang="sr-Cyrl-CS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Крсна слава</a:t>
            </a:r>
            <a:endParaRPr lang="en-US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1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1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-0.00034 -0.1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509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0.01007 -0.1541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-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allAtOnce"/>
      <p:bldP spid="21507" grpId="1" build="allAtOnce"/>
      <p:bldP spid="21507" grpId="2" build="allAtOnce"/>
      <p:bldP spid="378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18DBE0-0663-4FA2-AD83-E71668AA3336}" type="slidenum">
              <a:rPr lang="en-US" altLang="sr-Latn-RS"/>
              <a:pPr/>
              <a:t>20</a:t>
            </a:fld>
            <a:endParaRPr lang="en-US" altLang="sr-Latn-R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sr-Cyrl-CS" altLang="sr-Latn-RS" smtClean="0">
                <a:solidFill>
                  <a:srgbClr val="FF3300"/>
                </a:solidFill>
              </a:rPr>
              <a:t>Обичаји код Срба</a:t>
            </a:r>
            <a:endParaRPr lang="en-US" altLang="sr-Latn-RS" smtClean="0">
              <a:solidFill>
                <a:srgbClr val="FF3300"/>
              </a:solidFill>
            </a:endParaRPr>
          </a:p>
        </p:txBody>
      </p:sp>
      <p:pic>
        <p:nvPicPr>
          <p:cNvPr id="37892" name="Picture 4" descr="Slava rekv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196975"/>
            <a:ext cx="4897437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339975" y="2924175"/>
            <a:ext cx="1008063" cy="503238"/>
            <a:chOff x="295" y="618"/>
            <a:chExt cx="635" cy="317"/>
          </a:xfrm>
        </p:grpSpPr>
        <p:sp>
          <p:nvSpPr>
            <p:cNvPr id="22553" name="AutoShape 6"/>
            <p:cNvSpPr>
              <a:spLocks noChangeArrowheads="1"/>
            </p:cNvSpPr>
            <p:nvPr/>
          </p:nvSpPr>
          <p:spPr bwMode="auto">
            <a:xfrm>
              <a:off x="295" y="618"/>
              <a:ext cx="544" cy="317"/>
            </a:xfrm>
            <a:prstGeom prst="rightArrow">
              <a:avLst>
                <a:gd name="adj1" fmla="val 50000"/>
                <a:gd name="adj2" fmla="val 4290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7895" name="Text Box 7"/>
            <p:cNvSpPr txBox="1">
              <a:spLocks noChangeArrowheads="1"/>
            </p:cNvSpPr>
            <p:nvPr/>
          </p:nvSpPr>
          <p:spPr bwMode="auto">
            <a:xfrm>
              <a:off x="295" y="664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3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908175" y="5229225"/>
            <a:ext cx="1008063" cy="503238"/>
            <a:chOff x="295" y="618"/>
            <a:chExt cx="635" cy="317"/>
          </a:xfrm>
        </p:grpSpPr>
        <p:sp>
          <p:nvSpPr>
            <p:cNvPr id="22551" name="AutoShape 9"/>
            <p:cNvSpPr>
              <a:spLocks noChangeArrowheads="1"/>
            </p:cNvSpPr>
            <p:nvPr/>
          </p:nvSpPr>
          <p:spPr bwMode="auto">
            <a:xfrm>
              <a:off x="295" y="618"/>
              <a:ext cx="544" cy="317"/>
            </a:xfrm>
            <a:prstGeom prst="rightArrow">
              <a:avLst>
                <a:gd name="adj1" fmla="val 50000"/>
                <a:gd name="adj2" fmla="val 4290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7898" name="Text Box 10"/>
            <p:cNvSpPr txBox="1">
              <a:spLocks noChangeArrowheads="1"/>
            </p:cNvSpPr>
            <p:nvPr/>
          </p:nvSpPr>
          <p:spPr bwMode="auto">
            <a:xfrm>
              <a:off x="295" y="664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4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219700" y="1628775"/>
            <a:ext cx="1152525" cy="504825"/>
            <a:chOff x="2789" y="572"/>
            <a:chExt cx="726" cy="318"/>
          </a:xfrm>
        </p:grpSpPr>
        <p:sp>
          <p:nvSpPr>
            <p:cNvPr id="22549" name="AutoShape 12"/>
            <p:cNvSpPr>
              <a:spLocks noChangeArrowheads="1"/>
            </p:cNvSpPr>
            <p:nvPr/>
          </p:nvSpPr>
          <p:spPr bwMode="auto">
            <a:xfrm rot="10800000">
              <a:off x="2789" y="572"/>
              <a:ext cx="544" cy="318"/>
            </a:xfrm>
            <a:prstGeom prst="rightArrow">
              <a:avLst>
                <a:gd name="adj1" fmla="val 50000"/>
                <a:gd name="adj2" fmla="val 427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7901" name="Text Box 13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2880" y="618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6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7164388" y="3789363"/>
            <a:ext cx="1152525" cy="504825"/>
            <a:chOff x="2789" y="572"/>
            <a:chExt cx="726" cy="318"/>
          </a:xfrm>
        </p:grpSpPr>
        <p:sp>
          <p:nvSpPr>
            <p:cNvPr id="22547" name="AutoShape 15"/>
            <p:cNvSpPr>
              <a:spLocks noChangeArrowheads="1"/>
            </p:cNvSpPr>
            <p:nvPr/>
          </p:nvSpPr>
          <p:spPr bwMode="auto">
            <a:xfrm rot="10800000">
              <a:off x="2789" y="572"/>
              <a:ext cx="544" cy="318"/>
            </a:xfrm>
            <a:prstGeom prst="rightArrow">
              <a:avLst>
                <a:gd name="adj1" fmla="val 50000"/>
                <a:gd name="adj2" fmla="val 427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7904" name="Text Box 16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2880" y="618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7" action="ppaction://hlinksldjump"/>
                </a:rPr>
                <a:t>Кликни за детаље</a:t>
              </a:r>
              <a:endParaRPr lang="en-US" sz="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5651500" y="5589588"/>
            <a:ext cx="530225" cy="1012825"/>
            <a:chOff x="1410" y="3479"/>
            <a:chExt cx="334" cy="638"/>
          </a:xfrm>
        </p:grpSpPr>
        <p:sp>
          <p:nvSpPr>
            <p:cNvPr id="22545" name="AutoShape 18"/>
            <p:cNvSpPr>
              <a:spLocks noChangeArrowheads="1"/>
            </p:cNvSpPr>
            <p:nvPr/>
          </p:nvSpPr>
          <p:spPr bwMode="auto">
            <a:xfrm rot="-4222873">
              <a:off x="1305" y="3678"/>
              <a:ext cx="544" cy="334"/>
            </a:xfrm>
            <a:prstGeom prst="rightArrow">
              <a:avLst>
                <a:gd name="adj1" fmla="val 50000"/>
                <a:gd name="adj2" fmla="val 4071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7907" name="Text Box 19"/>
            <p:cNvSpPr txBox="1">
              <a:spLocks noChangeArrowheads="1"/>
            </p:cNvSpPr>
            <p:nvPr/>
          </p:nvSpPr>
          <p:spPr bwMode="auto">
            <a:xfrm rot="-4222873">
              <a:off x="1262" y="3690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8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3995738" y="5589588"/>
            <a:ext cx="1008062" cy="466725"/>
            <a:chOff x="347" y="3724"/>
            <a:chExt cx="635" cy="294"/>
          </a:xfrm>
        </p:grpSpPr>
        <p:sp>
          <p:nvSpPr>
            <p:cNvPr id="22543" name="AutoShape 21"/>
            <p:cNvSpPr>
              <a:spLocks noChangeArrowheads="1"/>
            </p:cNvSpPr>
            <p:nvPr/>
          </p:nvSpPr>
          <p:spPr bwMode="auto">
            <a:xfrm rot="-1940348">
              <a:off x="351" y="3724"/>
              <a:ext cx="544" cy="294"/>
            </a:xfrm>
            <a:prstGeom prst="rightArrow">
              <a:avLst>
                <a:gd name="adj1" fmla="val 50000"/>
                <a:gd name="adj2" fmla="val 4625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7910" name="Text Box 22"/>
            <p:cNvSpPr txBox="1">
              <a:spLocks noChangeArrowheads="1"/>
            </p:cNvSpPr>
            <p:nvPr/>
          </p:nvSpPr>
          <p:spPr bwMode="auto">
            <a:xfrm rot="-1940348">
              <a:off x="347" y="3744"/>
              <a:ext cx="6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8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9" action="ppaction://hlinksldjump"/>
                </a:rPr>
                <a:t>Кликни за детаље</a:t>
              </a:r>
              <a:endParaRPr lang="en-US" sz="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8" name="Group 47"/>
          <p:cNvGrpSpPr>
            <a:grpSpLocks/>
          </p:cNvGrpSpPr>
          <p:nvPr/>
        </p:nvGrpSpPr>
        <p:grpSpPr bwMode="auto">
          <a:xfrm>
            <a:off x="7956550" y="5589588"/>
            <a:ext cx="1008063" cy="574675"/>
            <a:chOff x="5012" y="3521"/>
            <a:chExt cx="635" cy="362"/>
          </a:xfrm>
        </p:grpSpPr>
        <p:sp>
          <p:nvSpPr>
            <p:cNvPr id="22541" name="AutoShape 45"/>
            <p:cNvSpPr>
              <a:spLocks noChangeArrowheads="1"/>
            </p:cNvSpPr>
            <p:nvPr/>
          </p:nvSpPr>
          <p:spPr bwMode="auto">
            <a:xfrm>
              <a:off x="5012" y="3521"/>
              <a:ext cx="544" cy="362"/>
            </a:xfrm>
            <a:prstGeom prst="rightArrow">
              <a:avLst>
                <a:gd name="adj1" fmla="val 50000"/>
                <a:gd name="adj2" fmla="val 3756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24622" name="Text Box 46"/>
            <p:cNvSpPr txBox="1">
              <a:spLocks noChangeArrowheads="1"/>
            </p:cNvSpPr>
            <p:nvPr/>
          </p:nvSpPr>
          <p:spPr bwMode="auto">
            <a:xfrm>
              <a:off x="5012" y="3612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10" action="ppaction://hlinksldjump"/>
                </a:rPr>
                <a:t>Даље</a:t>
              </a:r>
              <a:endParaRPr lang="en-US" sz="12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7A63FE-223D-412C-B557-92F77148917A}" type="slidenum">
              <a:rPr lang="en-US" altLang="sr-Latn-RS"/>
              <a:pPr/>
              <a:t>21</a:t>
            </a:fld>
            <a:endParaRPr lang="en-US" altLang="sr-Latn-R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642938"/>
            <a:ext cx="8323263" cy="2286000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z="2800" b="1" smtClean="0">
                <a:solidFill>
                  <a:srgbClr val="3399FF"/>
                </a:solidFill>
              </a:rPr>
              <a:t>Сваки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хришћански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дом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треба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да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има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икону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своје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крсне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славе</a:t>
            </a:r>
            <a:r>
              <a:rPr lang="en-US" sz="2800" b="1" smtClean="0">
                <a:solidFill>
                  <a:srgbClr val="3399FF"/>
                </a:solidFill>
              </a:rPr>
              <a:t>. </a:t>
            </a:r>
            <a:r>
              <a:rPr lang="sr-Cyrl-CS" sz="2800" b="1" smtClean="0">
                <a:solidFill>
                  <a:srgbClr val="3399FF"/>
                </a:solidFill>
              </a:rPr>
              <a:t>Икона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поставља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у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најсвечанијој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просторији 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то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увек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на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источном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зиду</a:t>
            </a:r>
            <a:r>
              <a:rPr lang="en-US" sz="2800" b="1" smtClean="0">
                <a:solidFill>
                  <a:srgbClr val="3399FF"/>
                </a:solidFill>
              </a:rPr>
              <a:t>.</a:t>
            </a:r>
            <a:endParaRPr lang="en-US" sz="2800" b="1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3557" name="Group 3"/>
          <p:cNvGrpSpPr>
            <a:grpSpLocks/>
          </p:cNvGrpSpPr>
          <p:nvPr/>
        </p:nvGrpSpPr>
        <p:grpSpPr bwMode="auto">
          <a:xfrm>
            <a:off x="6500813" y="6215063"/>
            <a:ext cx="1150937" cy="431800"/>
            <a:chOff x="2472" y="3158"/>
            <a:chExt cx="725" cy="272"/>
          </a:xfrm>
        </p:grpSpPr>
        <p:sp>
          <p:nvSpPr>
            <p:cNvPr id="23564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8917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2195513" y="188913"/>
            <a:ext cx="4248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CS"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Икона свеца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39750" y="3068638"/>
            <a:ext cx="8404225" cy="2647950"/>
            <a:chOff x="340" y="1933"/>
            <a:chExt cx="5294" cy="1668"/>
          </a:xfrm>
        </p:grpSpPr>
        <p:pic>
          <p:nvPicPr>
            <p:cNvPr id="23560" name="Picture 15" descr="Ikona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1933"/>
              <a:ext cx="1272" cy="1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1" name="Picture 16" descr="Ikona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" y="1933"/>
              <a:ext cx="1134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2" name="Picture 17" descr="Ikona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1933"/>
              <a:ext cx="1296" cy="1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3" name="Picture 18" descr="Ikona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" y="1933"/>
              <a:ext cx="1302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397  0.033 -0.0586  0.058 -0.0586  C 0.095 -0.0586  0.125 -0.02264  0.125 0.02264  C 0.125 0.03729  0.122 0.05061  0.116 0.06259  C 0.117 0.06259  0 0.24239  0 0.24372  C 0 0.24239  -0.117 0.06259  -0.116 0.06259  C -0.122 0.05061  -0.125 0.03729  -0.125 0.02264  C -0.125 -0.02264  -0.095 -0.0586  -0.057 -0.0586  C -0.033 -0.0586  -0.012 -0.02397  0 0  Z" pathEditMode="relative" ptsTypes="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A9A0B5-CA30-4DF1-AE89-78B664DDAA0F}" type="slidenum">
              <a:rPr lang="en-US" altLang="sr-Latn-RS"/>
              <a:pPr/>
              <a:t>22</a:t>
            </a:fld>
            <a:endParaRPr lang="en-US" altLang="sr-Latn-R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3675" y="836613"/>
            <a:ext cx="7680325" cy="2928937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sz="2800" b="1" dirty="0" smtClean="0">
                <a:solidFill>
                  <a:srgbClr val="3399FF"/>
                </a:solidFill>
              </a:rPr>
              <a:t>Свећа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треба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да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буде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од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чистог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пчелињег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воска</a:t>
            </a:r>
            <a:r>
              <a:rPr lang="vi-VN" sz="2800" b="1" dirty="0" smtClean="0">
                <a:solidFill>
                  <a:srgbClr val="3399FF"/>
                </a:solidFill>
              </a:rPr>
              <a:t>. </a:t>
            </a:r>
            <a:r>
              <a:rPr lang="sr-Cyrl-CS" sz="2800" b="1" dirty="0" smtClean="0">
                <a:solidFill>
                  <a:srgbClr val="3399FF"/>
                </a:solidFill>
              </a:rPr>
              <a:t>Крсну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свећу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ваља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да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запали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домаћин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кад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дође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свештеник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да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му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реже</a:t>
            </a:r>
            <a:r>
              <a:rPr lang="vi-VN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колач.</a:t>
            </a:r>
            <a:endParaRPr lang="en-US" sz="2800" b="1" dirty="0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4581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24584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39941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23562" name="Picture 10" descr="Sve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492375"/>
            <a:ext cx="960438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268538" y="404813"/>
            <a:ext cx="4248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Славска свећа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73CD7A-A03D-439B-9552-FDA9DB66EEB7}" type="slidenum">
              <a:rPr lang="en-US" altLang="sr-Latn-RS"/>
              <a:pPr/>
              <a:t>23</a:t>
            </a:fld>
            <a:endParaRPr lang="en-US" altLang="sr-Latn-R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642938"/>
            <a:ext cx="7851775" cy="3571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sr-Cyrl-CS" sz="2800" b="1" smtClean="0">
                <a:solidFill>
                  <a:srgbClr val="3399FF"/>
                </a:solidFill>
              </a:rPr>
              <a:t>Пред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славу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у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кући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кува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жито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(кољиво</a:t>
            </a:r>
            <a:r>
              <a:rPr lang="en-US" sz="2800" b="1" smtClean="0">
                <a:solidFill>
                  <a:srgbClr val="3399FF"/>
                </a:solidFill>
              </a:rPr>
              <a:t>).</a:t>
            </a:r>
            <a:r>
              <a:rPr lang="sr-Cyrl-CS" sz="2800" b="1" smtClean="0">
                <a:solidFill>
                  <a:srgbClr val="3399FF"/>
                </a:solidFill>
              </a:rPr>
              <a:t> Жито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може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да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кува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на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више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начина</a:t>
            </a:r>
            <a:r>
              <a:rPr lang="en-US" sz="2800" b="1" smtClean="0">
                <a:solidFill>
                  <a:srgbClr val="3399FF"/>
                </a:solidFill>
              </a:rPr>
              <a:t>. </a:t>
            </a:r>
            <a:r>
              <a:rPr lang="sr-Cyrl-CS" sz="2800" b="1" smtClean="0">
                <a:solidFill>
                  <a:srgbClr val="3399FF"/>
                </a:solidFill>
              </a:rPr>
              <a:t>Кувано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жито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или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кољиво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је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у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црквеној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употреби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још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од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најстаријих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времена</a:t>
            </a:r>
            <a:r>
              <a:rPr lang="en-US" sz="2800" b="1" smtClean="0">
                <a:solidFill>
                  <a:srgbClr val="3399FF"/>
                </a:solidFill>
              </a:rPr>
              <a:t>.</a:t>
            </a:r>
            <a:r>
              <a:rPr lang="sr-Cyrl-CS" sz="2800" b="1" smtClean="0">
                <a:solidFill>
                  <a:srgbClr val="3399FF"/>
                </a:solidFill>
              </a:rPr>
              <a:t> Као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црквени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симбол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оно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подсећа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на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биљне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жртве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из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старог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завета</a:t>
            </a:r>
            <a:r>
              <a:rPr lang="en-US" sz="2800" b="1" smtClean="0">
                <a:solidFill>
                  <a:srgbClr val="3399FF"/>
                </a:solidFill>
              </a:rPr>
              <a:t>.</a:t>
            </a:r>
            <a:r>
              <a:rPr lang="sr-Cyrl-CS" sz="2800" b="1" smtClean="0">
                <a:solidFill>
                  <a:srgbClr val="3399FF"/>
                </a:solidFill>
              </a:rPr>
              <a:t> Сматра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се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да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оно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представља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илустровану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везу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овоземаљског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и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загробног</a:t>
            </a:r>
            <a:r>
              <a:rPr lang="en-US" sz="2800" b="1" smtClean="0">
                <a:solidFill>
                  <a:srgbClr val="3399FF"/>
                </a:solidFill>
              </a:rPr>
              <a:t> </a:t>
            </a:r>
            <a:r>
              <a:rPr lang="sr-Cyrl-CS" sz="2800" b="1" smtClean="0">
                <a:solidFill>
                  <a:srgbClr val="3399FF"/>
                </a:solidFill>
              </a:rPr>
              <a:t>живота</a:t>
            </a:r>
            <a:r>
              <a:rPr lang="en-US" sz="2800" b="1" smtClean="0">
                <a:solidFill>
                  <a:srgbClr val="3399FF"/>
                </a:solidFill>
              </a:rPr>
              <a:t>.</a:t>
            </a:r>
            <a:br>
              <a:rPr lang="en-US" sz="2800" b="1" smtClean="0">
                <a:solidFill>
                  <a:srgbClr val="3399FF"/>
                </a:solidFill>
              </a:rPr>
            </a:br>
            <a:endParaRPr lang="en-US" sz="2800" b="1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5605" name="Group 3"/>
          <p:cNvGrpSpPr>
            <a:grpSpLocks/>
          </p:cNvGrpSpPr>
          <p:nvPr/>
        </p:nvGrpSpPr>
        <p:grpSpPr bwMode="auto">
          <a:xfrm>
            <a:off x="3357563" y="5572125"/>
            <a:ext cx="1150937" cy="431800"/>
            <a:chOff x="2472" y="3158"/>
            <a:chExt cx="725" cy="272"/>
          </a:xfrm>
        </p:grpSpPr>
        <p:sp>
          <p:nvSpPr>
            <p:cNvPr id="25608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40965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2195513" y="188913"/>
            <a:ext cx="4248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CS"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Славско жито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24587" name="Picture 11" descr="Zi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24400"/>
            <a:ext cx="23145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45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E4B856-0655-4DC5-BAFB-106510A433E3}" type="slidenum">
              <a:rPr lang="en-US" altLang="sr-Latn-RS"/>
              <a:pPr/>
              <a:t>24</a:t>
            </a:fld>
            <a:endParaRPr lang="en-US" altLang="sr-Latn-RS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981075"/>
            <a:ext cx="7202487" cy="2446338"/>
          </a:xfrm>
        </p:spPr>
        <p:txBody>
          <a:bodyPr/>
          <a:lstStyle/>
          <a:p>
            <a:pPr algn="l" defTabSz="912813" eaLnBrk="1" hangingPunct="1"/>
            <a:r>
              <a:rPr lang="sr-Cyrl-CS" altLang="sr-Latn-RS" sz="2800" b="1" smtClean="0">
                <a:solidFill>
                  <a:srgbClr val="3399FF"/>
                </a:solidFill>
              </a:rPr>
              <a:t>Славски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колач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представља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жртву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благодарности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Богу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за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спасење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кроз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Господа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Исуса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Христа</a:t>
            </a:r>
            <a:r>
              <a:rPr lang="en-US" altLang="sr-Latn-RS" sz="2800" b="1" smtClean="0">
                <a:solidFill>
                  <a:srgbClr val="3399FF"/>
                </a:solidFill>
              </a:rPr>
              <a:t>,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крстообразно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пресецање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славског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колача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представља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Христово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страдање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за</a:t>
            </a:r>
            <a:r>
              <a:rPr lang="en-US" altLang="sr-Latn-RS" sz="2800" b="1" smtClean="0">
                <a:solidFill>
                  <a:srgbClr val="3399FF"/>
                </a:solidFill>
              </a:rPr>
              <a:t> </a:t>
            </a:r>
            <a:r>
              <a:rPr lang="sr-Cyrl-CS" altLang="sr-Latn-RS" sz="2800" b="1" smtClean="0">
                <a:solidFill>
                  <a:srgbClr val="3399FF"/>
                </a:solidFill>
              </a:rPr>
              <a:t>нас.</a:t>
            </a:r>
            <a:endParaRPr lang="en-US" altLang="sr-Latn-RS" sz="2800" b="1" smtClean="0">
              <a:solidFill>
                <a:srgbClr val="3399FF"/>
              </a:solidFill>
            </a:endParaRPr>
          </a:p>
        </p:txBody>
      </p:sp>
      <p:grpSp>
        <p:nvGrpSpPr>
          <p:cNvPr id="26629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26632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41989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2195513" y="188913"/>
            <a:ext cx="4248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CS"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Славски колач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25611" name="Picture 11" descr="Kol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573463"/>
            <a:ext cx="32194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7DB740-9C26-4384-B21C-986033E2F5B0}" type="slidenum">
              <a:rPr lang="en-US" altLang="sr-Latn-RS"/>
              <a:pPr/>
              <a:t>25</a:t>
            </a:fld>
            <a:endParaRPr lang="en-US" altLang="sr-Latn-R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981075"/>
            <a:ext cx="6770688" cy="3743325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800" smtClean="0">
                <a:solidFill>
                  <a:srgbClr val="3399FF"/>
                </a:solidFill>
              </a:rPr>
              <a:t>На православном крсту Спаситељ је распет са четири клина ( свака рука и нога Спаситељева је засебно прободена клином ).</a:t>
            </a:r>
            <a:endParaRPr lang="en-US" sz="2800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7653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27656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43013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2195513" y="188913"/>
            <a:ext cx="4824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CS"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Православни крст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26635" name="Picture 11" descr="K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644900"/>
            <a:ext cx="1290637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0AA068-816D-4F74-9155-169D9AF7DF12}" type="slidenum">
              <a:rPr lang="en-US" altLang="sr-Latn-RS"/>
              <a:pPr/>
              <a:t>26</a:t>
            </a:fld>
            <a:endParaRPr lang="en-US" altLang="sr-Latn-R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08050"/>
            <a:ext cx="8251825" cy="3000375"/>
          </a:xfrm>
        </p:spPr>
        <p:txBody>
          <a:bodyPr/>
          <a:lstStyle/>
          <a:p>
            <a:pPr algn="l" eaLnBrk="1" hangingPunct="1">
              <a:defRPr/>
            </a:pPr>
            <a:r>
              <a:rPr lang="sr-Cyrl-CS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Црно вино - симболично означава Христову крв. </a:t>
            </a:r>
            <a:r>
              <a:rPr lang="sr-Cyrl-CS" sz="2800" b="1" dirty="0" smtClean="0">
                <a:solidFill>
                  <a:srgbClr val="3399FF"/>
                </a:solidFill>
              </a:rPr>
              <a:t>Вино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је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потребно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да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свештеник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њиме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прелије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колач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и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жито</a:t>
            </a:r>
            <a:r>
              <a:rPr lang="en-US" sz="2800" b="1" dirty="0" smtClean="0">
                <a:solidFill>
                  <a:srgbClr val="3399FF"/>
                </a:solidFill>
              </a:rPr>
              <a:t>, </a:t>
            </a:r>
            <a:r>
              <a:rPr lang="sr-Cyrl-CS" sz="2800" b="1" dirty="0" smtClean="0">
                <a:solidFill>
                  <a:srgbClr val="3399FF"/>
                </a:solidFill>
              </a:rPr>
              <a:t>а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оно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што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остане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у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чаши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или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флаши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домаћин и гости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по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обичају</a:t>
            </a:r>
            <a:r>
              <a:rPr lang="en-US" sz="2800" b="1" dirty="0" smtClean="0">
                <a:solidFill>
                  <a:srgbClr val="3399FF"/>
                </a:solidFill>
              </a:rPr>
              <a:t> </a:t>
            </a:r>
            <a:r>
              <a:rPr lang="sr-Cyrl-CS" sz="2800" b="1" dirty="0" smtClean="0">
                <a:solidFill>
                  <a:srgbClr val="3399FF"/>
                </a:solidFill>
              </a:rPr>
              <a:t>попију</a:t>
            </a:r>
            <a:r>
              <a:rPr lang="en-US" sz="2800" b="1" dirty="0" smtClean="0">
                <a:solidFill>
                  <a:srgbClr val="3399FF"/>
                </a:solidFill>
              </a:rPr>
              <a:t>.</a:t>
            </a:r>
            <a:endParaRPr lang="en-US" sz="2800" b="1" dirty="0" smtClean="0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8677" name="Group 3"/>
          <p:cNvGrpSpPr>
            <a:grpSpLocks/>
          </p:cNvGrpSpPr>
          <p:nvPr/>
        </p:nvGrpSpPr>
        <p:grpSpPr bwMode="auto">
          <a:xfrm>
            <a:off x="3924300" y="5013325"/>
            <a:ext cx="1150938" cy="431800"/>
            <a:chOff x="2472" y="3158"/>
            <a:chExt cx="725" cy="272"/>
          </a:xfrm>
        </p:grpSpPr>
        <p:sp>
          <p:nvSpPr>
            <p:cNvPr id="28680" name="AutoShape 4"/>
            <p:cNvSpPr>
              <a:spLocks noChangeArrowheads="1"/>
            </p:cNvSpPr>
            <p:nvPr/>
          </p:nvSpPr>
          <p:spPr bwMode="auto">
            <a:xfrm rot="10800000">
              <a:off x="2472" y="3158"/>
              <a:ext cx="544" cy="2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sr-Latn-CS" altLang="sr-Latn-RS">
                <a:solidFill>
                  <a:srgbClr val="FF3300"/>
                </a:solidFill>
              </a:endParaRPr>
            </a:p>
          </p:txBody>
        </p:sp>
        <p:sp>
          <p:nvSpPr>
            <p:cNvPr id="44037" name="Text Box 5"/>
            <p:cNvSpPr txBox="1">
              <a:spLocks noChangeArrowheads="1"/>
            </p:cNvSpPr>
            <p:nvPr/>
          </p:nvSpPr>
          <p:spPr bwMode="auto">
            <a:xfrm>
              <a:off x="2562" y="3203"/>
              <a:ext cx="63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sr-Cyrl-C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hlinkClick r:id="rId2" action="ppaction://hlinksldjump"/>
                </a:rPr>
                <a:t>Назад</a:t>
              </a:r>
              <a:endParaRPr lang="en-US" sz="12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573463"/>
            <a:ext cx="1900237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2195513" y="188913"/>
            <a:ext cx="4248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r-Cyrl-CS"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Црно вино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600" decel="5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50825" y="0"/>
            <a:ext cx="8642350" cy="600075"/>
          </a:xfrm>
        </p:spPr>
        <p:txBody>
          <a:bodyPr/>
          <a:lstStyle/>
          <a:p>
            <a:pPr defTabSz="912813" eaLnBrk="1" hangingPunct="1"/>
            <a:r>
              <a:rPr lang="sr-Cyrl-CS" altLang="sr-Latn-RS" smtClean="0">
                <a:solidFill>
                  <a:srgbClr val="FF3300"/>
                </a:solidFill>
              </a:rPr>
              <a:t>Резиме првог часа</a:t>
            </a:r>
            <a:endParaRPr lang="en-US" altLang="sr-Latn-RS" smtClean="0">
              <a:solidFill>
                <a:srgbClr val="FF3300"/>
              </a:solidFill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684213" y="836613"/>
            <a:ext cx="7499350" cy="5000625"/>
          </a:xfrm>
        </p:spPr>
        <p:txBody>
          <a:bodyPr/>
          <a:lstStyle/>
          <a:p>
            <a:pPr marL="608013" indent="-608013" defTabSz="912813" eaLnBrk="1" hangingPunct="1">
              <a:buFontTx/>
              <a:buAutoNum type="arabicPeriod"/>
            </a:pPr>
            <a:r>
              <a:rPr lang="sr-Cyrl-CS" altLang="sr-Latn-RS" sz="1600" smtClean="0">
                <a:solidFill>
                  <a:srgbClr val="3399FF"/>
                </a:solidFill>
              </a:rPr>
              <a:t>Поред Срба у нашој држави живе и припадници других народа. То су...?</a:t>
            </a:r>
          </a:p>
          <a:p>
            <a:pPr marL="608013" indent="-608013" defTabSz="912813" eaLnBrk="1" hangingPunct="1">
              <a:buFontTx/>
              <a:buNone/>
            </a:pPr>
            <a:r>
              <a:rPr lang="sr-Cyrl-CS" altLang="sr-Latn-RS" sz="1600" smtClean="0">
                <a:solidFill>
                  <a:srgbClr val="3399FF"/>
                </a:solidFill>
              </a:rPr>
              <a:t>	</a:t>
            </a:r>
            <a:r>
              <a:rPr lang="sr-Cyrl-CS" altLang="sr-Latn-RS" sz="1600" smtClean="0">
                <a:solidFill>
                  <a:srgbClr val="FF3300"/>
                </a:solidFill>
              </a:rPr>
              <a:t>(Одговор: Мађари, Бошњаци, Роми, Хрвати, Албанци, Словаци, Власи, Румуни, Бугари ...)</a:t>
            </a:r>
          </a:p>
          <a:p>
            <a:pPr marL="608013" indent="-608013" defTabSz="912813" eaLnBrk="1" hangingPunct="1">
              <a:buFontTx/>
              <a:buAutoNum type="arabicPeriod" startAt="2"/>
            </a:pPr>
            <a:r>
              <a:rPr lang="sr-Cyrl-CS" altLang="sr-Latn-RS" sz="1600" smtClean="0">
                <a:solidFill>
                  <a:srgbClr val="3399FF"/>
                </a:solidFill>
              </a:rPr>
              <a:t>Најбројнија национална мањина у Србији је?</a:t>
            </a:r>
          </a:p>
          <a:p>
            <a:pPr marL="608013" indent="-608013" defTabSz="912813" eaLnBrk="1" hangingPunct="1">
              <a:buFontTx/>
              <a:buNone/>
            </a:pPr>
            <a:r>
              <a:rPr lang="sr-Cyrl-CS" altLang="sr-Latn-RS" sz="1600" smtClean="0">
                <a:solidFill>
                  <a:srgbClr val="3399FF"/>
                </a:solidFill>
              </a:rPr>
              <a:t>	</a:t>
            </a:r>
            <a:r>
              <a:rPr lang="sr-Cyrl-CS" altLang="sr-Latn-RS" sz="1600" smtClean="0">
                <a:solidFill>
                  <a:srgbClr val="FF3300"/>
                </a:solidFill>
              </a:rPr>
              <a:t>(Одговор: Мађари.)</a:t>
            </a:r>
          </a:p>
          <a:p>
            <a:pPr marL="608013" indent="-608013" defTabSz="912813" eaLnBrk="1" hangingPunct="1">
              <a:buFontTx/>
              <a:buAutoNum type="arabicPeriod" startAt="3"/>
            </a:pPr>
            <a:r>
              <a:rPr lang="sr-Cyrl-CS" altLang="sr-Latn-RS" sz="1600" smtClean="0">
                <a:solidFill>
                  <a:srgbClr val="3399FF"/>
                </a:solidFill>
              </a:rPr>
              <a:t>Можете ли описати како изгледа застава ромске националне мањине?</a:t>
            </a:r>
          </a:p>
          <a:p>
            <a:pPr marL="608013" indent="-608013" defTabSz="912813" eaLnBrk="1" hangingPunct="1">
              <a:buFontTx/>
              <a:buNone/>
            </a:pPr>
            <a:r>
              <a:rPr lang="sr-Cyrl-CS" altLang="sr-Latn-RS" sz="1600" smtClean="0">
                <a:solidFill>
                  <a:srgbClr val="FF3300"/>
                </a:solidFill>
              </a:rPr>
              <a:t>	(Одговор:)</a:t>
            </a:r>
          </a:p>
          <a:p>
            <a:pPr marL="608013" indent="-608013" defTabSz="912813" eaLnBrk="1" hangingPunct="1">
              <a:buFontTx/>
              <a:buNone/>
            </a:pPr>
            <a:r>
              <a:rPr lang="sr-Cyrl-CS" altLang="sr-Latn-RS" sz="1600" smtClean="0">
                <a:solidFill>
                  <a:srgbClr val="3399FF"/>
                </a:solidFill>
              </a:rPr>
              <a:t>4.	Српску народну ношњу чине?</a:t>
            </a:r>
          </a:p>
          <a:p>
            <a:pPr marL="608013" indent="-608013" defTabSz="912813" eaLnBrk="1" hangingPunct="1">
              <a:buFontTx/>
              <a:buNone/>
            </a:pPr>
            <a:r>
              <a:rPr lang="sr-Cyrl-CS" altLang="sr-Latn-RS" sz="1600" smtClean="0">
                <a:solidFill>
                  <a:srgbClr val="3399FF"/>
                </a:solidFill>
              </a:rPr>
              <a:t>	</a:t>
            </a:r>
            <a:r>
              <a:rPr lang="sr-Cyrl-CS" altLang="sr-Latn-RS" sz="1600" smtClean="0">
                <a:solidFill>
                  <a:srgbClr val="FF3300"/>
                </a:solidFill>
              </a:rPr>
              <a:t>Одговор:</a:t>
            </a:r>
          </a:p>
          <a:p>
            <a:pPr marL="989013" lvl="1" indent="-531813" defTabSz="912813" eaLnBrk="1" hangingPunct="1"/>
            <a:r>
              <a:rPr lang="sr-Cyrl-CS" altLang="sr-Latn-RS" sz="1600" smtClean="0">
                <a:solidFill>
                  <a:srgbClr val="FF3300"/>
                </a:solidFill>
              </a:rPr>
              <a:t>Шајкача			- Ручно везена кошуља</a:t>
            </a:r>
          </a:p>
          <a:p>
            <a:pPr marL="989013" lvl="1" indent="-531813" defTabSz="912813" eaLnBrk="1" hangingPunct="1"/>
            <a:r>
              <a:rPr lang="sr-Cyrl-CS" altLang="sr-Latn-RS" sz="1600" smtClean="0">
                <a:solidFill>
                  <a:srgbClr val="FF3300"/>
                </a:solidFill>
              </a:rPr>
              <a:t>Јелек			- Везена кецеља</a:t>
            </a:r>
          </a:p>
          <a:p>
            <a:pPr marL="989013" lvl="1" indent="-531813" defTabSz="912813" eaLnBrk="1" hangingPunct="1"/>
            <a:r>
              <a:rPr lang="sr-Cyrl-CS" altLang="sr-Latn-RS" sz="1600" smtClean="0">
                <a:solidFill>
                  <a:srgbClr val="FF3300"/>
                </a:solidFill>
              </a:rPr>
              <a:t>Панталоне 		- Сукња ткана на разбоју</a:t>
            </a:r>
          </a:p>
          <a:p>
            <a:pPr marL="989013" lvl="1" indent="-531813" defTabSz="912813" eaLnBrk="1" hangingPunct="1"/>
            <a:r>
              <a:rPr lang="sr-Cyrl-CS" altLang="sr-Latn-RS" sz="1600" smtClean="0">
                <a:solidFill>
                  <a:srgbClr val="FF3300"/>
                </a:solidFill>
              </a:rPr>
              <a:t>Чарапе			- Кецеља</a:t>
            </a:r>
          </a:p>
          <a:p>
            <a:pPr marL="989013" lvl="1" indent="-531813" defTabSz="912813" eaLnBrk="1" hangingPunct="1"/>
            <a:r>
              <a:rPr lang="sr-Cyrl-CS" altLang="sr-Latn-RS" sz="1600" smtClean="0">
                <a:solidFill>
                  <a:srgbClr val="FF3300"/>
                </a:solidFill>
              </a:rPr>
              <a:t>Кошуља			- Појас</a:t>
            </a:r>
          </a:p>
          <a:p>
            <a:pPr marL="989013" lvl="1" indent="-531813" defTabSz="912813" eaLnBrk="1" hangingPunct="1"/>
            <a:r>
              <a:rPr lang="sr-Cyrl-CS" altLang="sr-Latn-RS" sz="1600" smtClean="0">
                <a:solidFill>
                  <a:srgbClr val="FF3300"/>
                </a:solidFill>
              </a:rPr>
              <a:t>Опанци</a:t>
            </a:r>
          </a:p>
          <a:p>
            <a:pPr marL="989013" lvl="1" indent="-531813" defTabSz="912813" eaLnBrk="1" hangingPunct="1">
              <a:buFontTx/>
              <a:buNone/>
            </a:pPr>
            <a:endParaRPr lang="sr-Cyrl-CS" altLang="sr-Latn-RS" sz="1600" smtClean="0">
              <a:solidFill>
                <a:srgbClr val="FF3300"/>
              </a:solidFill>
            </a:endParaRPr>
          </a:p>
        </p:txBody>
      </p:sp>
      <p:sp>
        <p:nvSpPr>
          <p:cNvPr id="29700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sr-Latn-RS"/>
              <a:t>Становништво Србије</a:t>
            </a: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55ADFB-AA10-4702-BDD4-AC9163026FCD}" type="slidenum">
              <a:rPr lang="en-US" altLang="sr-Latn-RS"/>
              <a:pPr/>
              <a:t>27</a:t>
            </a:fld>
            <a:endParaRPr lang="en-US" altLang="sr-Latn-R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331913" y="476250"/>
            <a:ext cx="7632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Cyrl-CS" altLang="sr-Latn-RS" b="1"/>
              <a:t>Ученици треба да дају одговоре на  следећа питања:</a:t>
            </a:r>
            <a:endParaRPr lang="en-US" altLang="sr-Latn-RS" b="1"/>
          </a:p>
        </p:txBody>
      </p:sp>
      <p:pic>
        <p:nvPicPr>
          <p:cNvPr id="28680" name="Picture 8" descr="Z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852738"/>
            <a:ext cx="1008063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8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8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9" grpId="0"/>
    </p:bldLst>
  </p:timing>
</p:sld>
</file>

<file path=ppt/theme/theme1.xml><?xml version="1.0" encoding="utf-8"?>
<a:theme xmlns:a="http://schemas.openxmlformats.org/drawingml/2006/main" name="Notes design template">
  <a:themeElements>
    <a:clrScheme name="Notes design templ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Note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Notes design template</Template>
  <TotalTime>1275</TotalTime>
  <Words>715</Words>
  <Application>Microsoft Office PowerPoint</Application>
  <PresentationFormat>On-screen Show (4:3)</PresentationFormat>
  <Paragraphs>192</Paragraphs>
  <Slides>27</Slides>
  <Notes>0</Notes>
  <HiddenSlides>15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Arial Black</vt:lpstr>
      <vt:lpstr>Verdana</vt:lpstr>
      <vt:lpstr>Constantia</vt:lpstr>
      <vt:lpstr>Notes design template</vt:lpstr>
      <vt:lpstr>Microsoft Office Word 97 - 2003 Document</vt:lpstr>
      <vt:lpstr>Microsoft PowerPoint Presentation</vt:lpstr>
      <vt:lpstr>Microsoft Office Excel Chart</vt:lpstr>
      <vt:lpstr>Microsoft Equation 3.0</vt:lpstr>
      <vt:lpstr>PowerPoint Presentation</vt:lpstr>
      <vt:lpstr>У Србији живи преко 10 милиона становника</vt:lpstr>
      <vt:lpstr>Статистички податак са интернета</vt:lpstr>
      <vt:lpstr>Поред Срба у нашој држави живе још 38 различитих националности: </vt:lpstr>
      <vt:lpstr>Статистички податак са интернета</vt:lpstr>
      <vt:lpstr>PowerPoint Presentation</vt:lpstr>
      <vt:lpstr>Поред наведених националности у Србији живе и Буњевци, Црногорци, Русини, Јевреји, Турци... </vt:lpstr>
      <vt:lpstr>PowerPoint Presentation</vt:lpstr>
      <vt:lpstr>Срби – народна ношња </vt:lpstr>
      <vt:lpstr>Шајкача (војничка капа), као део војне униформе уведена је у употребу после српско-турских ратова (1876-1878). То је један од најкарактеристичнијих делова народне ношње у Србији с краја 19. века.  </vt:lpstr>
      <vt:lpstr>Ручно везена кошуља: углавном се израђивала од памучног платна, до средине бутине, разрезана на прсима, са малом крагном и порубима. </vt:lpstr>
      <vt:lpstr>Опанци: израђивали су се од штављене говеђе коже с јако дебелим ђоном и нарочитим врхом који представља украс опанка.</vt:lpstr>
      <vt:lpstr>Јелек се облачи преко кошуље и богато је украшен везом од свиленог гајтана, са биљним и геометријским мотивима. </vt:lpstr>
      <vt:lpstr>Појас је изактан од разнобојне вуне и опасиван је неколико пута око струка, с тим да се крај појаса с леве стране испусти низ бедро.</vt:lpstr>
      <vt:lpstr>Чарапе се носе преко панталона и сежу до колена. Плетене су од црне вуне и на горњем делу украшене везом разнобојне вунице.</vt:lpstr>
      <vt:lpstr>Панталоне су од чоје која је ткана на разбоју</vt:lpstr>
      <vt:lpstr>Сукња је ткана на ручном разбоју са извезеним цветним мотивима</vt:lpstr>
      <vt:lpstr>Кецеља је ткана на ручном разбоју са извезеним шареним мотивима</vt:lpstr>
      <vt:lpstr>Обичаји код Срба – Крсна слава</vt:lpstr>
      <vt:lpstr>Обичаји код Срба</vt:lpstr>
      <vt:lpstr>Сваки хришћански дом треба да има икону своје крсне славе. Икона се поставља у најсвечанијој просторији и то увек на источном зиду.</vt:lpstr>
      <vt:lpstr>Свећа треба да буде од чистог пчелињег воска. Крсну свећу ваља да запали домаћин кад дође свештеник да му реже колач.</vt:lpstr>
      <vt:lpstr>  Пред славу у кући се кува жито (кољиво). Жито може да се кува на више начина. Кувано жито или кољиво је у црквеној употреби још од најстаријих времена. Као црквени симбол оно подсећа на биљне жртве из старог завета. Сматра се да оно представља илустровану везу овоземаљског и загробног живота. </vt:lpstr>
      <vt:lpstr>Славски колач представља жртву благодарности Богу за спасење кроз Господа Исуса Христа, а крстообразно пресецање славског колача представља Христово страдање за нас.</vt:lpstr>
      <vt:lpstr>На православном крсту Спаситељ је распет са четири клина ( свака рука и нога Спаситељева је засебно прободена клином ).</vt:lpstr>
      <vt:lpstr>Црно вино - симболично означава Христову крв. Вино је потребно да свештеник њиме прелије колач и жито, а оно што остане у чаши или флаши домаћин и гости по обичају попију.</vt:lpstr>
      <vt:lpstr>Резиме првог часа</vt:lpstr>
    </vt:vector>
  </TitlesOfParts>
  <Manager/>
  <Company>CET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Miodrag Janjic</dc:creator>
  <cp:keywords/>
  <dc:description/>
  <cp:lastModifiedBy>Windows User</cp:lastModifiedBy>
  <cp:revision>135</cp:revision>
  <cp:lastPrinted>1601-01-01T00:00:00Z</cp:lastPrinted>
  <dcterms:created xsi:type="dcterms:W3CDTF">2005-03-02T08:24:37Z</dcterms:created>
  <dcterms:modified xsi:type="dcterms:W3CDTF">2017-09-13T10:02:07Z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