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00"/>
    <a:srgbClr val="CC6600"/>
    <a:srgbClr val="FF99CC"/>
    <a:srgbClr val="666633"/>
    <a:srgbClr val="FFCC00"/>
    <a:srgbClr val="CCCC00"/>
    <a:srgbClr val="6699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086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sr-Latn-R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 altLang="sr-Latn-RS"/>
          </a:p>
        </p:txBody>
      </p:sp>
      <p:sp>
        <p:nvSpPr>
          <p:cNvPr id="6246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sr-Latn-RS"/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6D059F8-077B-404F-95A8-E4556785765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774639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BE6CE5-D5F1-4794-99C1-3A06558EA23A}" type="slidenum">
              <a:rPr lang="en-US" altLang="sr-Latn-RS"/>
              <a:pPr/>
              <a:t>17</a:t>
            </a:fld>
            <a:endParaRPr lang="en-US" altLang="sr-Latn-RS"/>
          </a:p>
        </p:txBody>
      </p:sp>
      <p:sp>
        <p:nvSpPr>
          <p:cNvPr id="63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470861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38B2E9-989B-44B2-8793-FFA574397B5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37215-3675-470D-888A-EDB7E0B4374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6289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7DBF17-F586-4A85-8B8B-3C1BB20A334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64280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4DD23-F8E8-4201-8C92-2DCB6643C4C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09929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52EE6-1A6B-4CFE-BEEF-68708322F89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4119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D6D27-BF78-4A9E-8F34-06AB5174309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381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CE9B3-2F9F-42AC-B19D-08C69E23369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994637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C51E6A-E078-4A58-AD36-429BAB0DEBC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95127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1BABD-ABAC-432B-B2E1-9D272056ADE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05687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849FEB-4CA6-40F0-B00C-91ADAD766D3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116380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68F0F1-99D7-4D38-8BA1-4CE64E4E9FC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15348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0825" y="260350"/>
            <a:ext cx="8642350" cy="600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450" y="1125538"/>
            <a:ext cx="3673475" cy="2424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13325" y="1125538"/>
            <a:ext cx="3673475" cy="2424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187450" y="3702050"/>
            <a:ext cx="3673475" cy="24241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3325" y="3702050"/>
            <a:ext cx="3673475" cy="24241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164200-9330-48B2-AC6F-14752E9BD83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89977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642350" cy="600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13325" y="1125538"/>
            <a:ext cx="3673475" cy="2424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13325" y="3702050"/>
            <a:ext cx="3673475" cy="24241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259760-DEAC-49D5-B44A-45F5A88741C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97554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50825" y="260350"/>
            <a:ext cx="8642350" cy="5865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B4AC45D-A753-4C50-98DC-D47AE5C9585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84552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642350" cy="600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7450" y="1125538"/>
            <a:ext cx="7499350" cy="5000625"/>
          </a:xfrm>
        </p:spPr>
        <p:txBody>
          <a:bodyPr/>
          <a:lstStyle/>
          <a:p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F3EA692-D5A2-4832-B8CA-2A4131EB397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232417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 altLang="sr-Latn-R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 altLang="sr-Latn-R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49896D0-D09E-46CD-8DF6-383FD8D3F91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anose="020B0A040201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anose="020B0A040201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anose="020B0A040201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2568~1.PPT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grb"/>
          <p:cNvPicPr>
            <a:picLocks noChangeAspect="1" noChangeArrowheads="1"/>
          </p:cNvPicPr>
          <p:nvPr>
            <p:ph type="title" sz="quarter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89438" y="260350"/>
            <a:ext cx="365125" cy="600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algn="ctr"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algn="ctr"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algn="ctr"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algn="ctr"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sr-Cyrl-CS" altLang="sr-Latn-RS" sz="2800"/>
              <a:t>Завод за унапређивање образовања и васпитања</a:t>
            </a:r>
            <a:endParaRPr lang="en-US" altLang="sr-Latn-RS" sz="2800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79388" y="1196975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sr-Cyrl-CS" altLang="sr-Latn-RS" sz="1800" b="1"/>
              <a:t>Аутори</a:t>
            </a:r>
            <a:r>
              <a:rPr lang="sr-Latn-CS" altLang="sr-Latn-RS" sz="1800" b="1"/>
              <a:t>:</a:t>
            </a:r>
            <a:endParaRPr lang="sr-Cyrl-CS" altLang="sr-Latn-RS" sz="1800" b="1"/>
          </a:p>
          <a:p>
            <a:pPr algn="r" eaLnBrk="1" hangingPunct="1"/>
            <a:endParaRPr lang="sr-Cyrl-CS" altLang="sr-Latn-RS" sz="1800" b="1"/>
          </a:p>
          <a:p>
            <a:pPr algn="r" eaLnBrk="1" hangingPunct="1"/>
            <a:endParaRPr lang="sr-Cyrl-CS" altLang="sr-Latn-RS" sz="1800" b="1"/>
          </a:p>
          <a:p>
            <a:pPr algn="r" eaLnBrk="1" hangingPunct="1"/>
            <a:r>
              <a:rPr lang="sr-Cyrl-CS" altLang="sr-Latn-RS" sz="1800" b="1"/>
              <a:t>Наставни предмет</a:t>
            </a:r>
            <a:r>
              <a:rPr lang="en-US" altLang="sr-Latn-RS" sz="1800" b="1"/>
              <a:t>:</a:t>
            </a:r>
          </a:p>
          <a:p>
            <a:pPr algn="r" eaLnBrk="1" hangingPunct="1"/>
            <a:endParaRPr lang="sr-Cyrl-CS" altLang="sr-Latn-RS" sz="1800" b="1"/>
          </a:p>
          <a:p>
            <a:pPr algn="r" eaLnBrk="1" hangingPunct="1"/>
            <a:r>
              <a:rPr lang="sr-Cyrl-CS" altLang="sr-Latn-RS" sz="1800" b="1"/>
              <a:t>Тема</a:t>
            </a:r>
            <a:r>
              <a:rPr lang="en-US" altLang="sr-Latn-RS" sz="1800" b="1"/>
              <a:t>:</a:t>
            </a:r>
          </a:p>
          <a:p>
            <a:pPr algn="r" eaLnBrk="1" hangingPunct="1"/>
            <a:endParaRPr lang="en-US" altLang="sr-Latn-RS" sz="1800" b="1"/>
          </a:p>
          <a:p>
            <a:pPr algn="r" eaLnBrk="1" hangingPunct="1"/>
            <a:endParaRPr lang="en-US" altLang="sr-Latn-RS" sz="1800" b="1"/>
          </a:p>
          <a:p>
            <a:pPr algn="r" eaLnBrk="1" hangingPunct="1"/>
            <a:endParaRPr lang="sr-Cyrl-CS" altLang="sr-Latn-RS" sz="1800" b="1"/>
          </a:p>
          <a:p>
            <a:pPr algn="r" eaLnBrk="1" hangingPunct="1"/>
            <a:r>
              <a:rPr lang="sr-Cyrl-CS" altLang="sr-Latn-RS" sz="1800" b="1"/>
              <a:t>Узраст</a:t>
            </a:r>
            <a:r>
              <a:rPr lang="en-US" altLang="sr-Latn-RS" sz="1800" b="1"/>
              <a:t>:</a:t>
            </a:r>
          </a:p>
          <a:p>
            <a:pPr algn="r" eaLnBrk="1" hangingPunct="1"/>
            <a:endParaRPr lang="sr-Cyrl-CS" altLang="sr-Latn-RS" sz="1800" b="1"/>
          </a:p>
          <a:p>
            <a:pPr algn="r" eaLnBrk="1" hangingPunct="1"/>
            <a:endParaRPr lang="sr-Latn-CS" altLang="sr-Latn-RS" sz="1800" b="1"/>
          </a:p>
          <a:p>
            <a:pPr algn="r" eaLnBrk="1" hangingPunct="1"/>
            <a:endParaRPr lang="en-US" altLang="sr-Latn-RS" sz="1800" b="1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167063" y="1268413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CS" altLang="sr-Latn-RS" sz="1800"/>
              <a:t>Стаменковић Данијела,Петровић Данијела,Илић Марија.Основна школа,,Бора Станковић,,Каравуково</a:t>
            </a:r>
          </a:p>
          <a:p>
            <a:pPr eaLnBrk="1" hangingPunct="1"/>
            <a:r>
              <a:rPr lang="sr-Cyrl-CS" altLang="sr-Latn-RS" sz="1800"/>
              <a:t>Српски језик</a:t>
            </a:r>
            <a:endParaRPr lang="en-US" altLang="sr-Latn-RS" sz="1800"/>
          </a:p>
          <a:p>
            <a:pPr eaLnBrk="1" hangingPunct="1"/>
            <a:endParaRPr lang="sr-Cyrl-CS" altLang="sr-Latn-RS" sz="1800"/>
          </a:p>
          <a:p>
            <a:pPr eaLnBrk="1" hangingPunct="1"/>
            <a:r>
              <a:rPr lang="sr-Cyrl-CS" altLang="sr-Latn-RS" sz="1800"/>
              <a:t>Градивне именице</a:t>
            </a:r>
          </a:p>
          <a:p>
            <a:pPr eaLnBrk="1" hangingPunct="1"/>
            <a:endParaRPr lang="sr-Cyrl-CS" altLang="sr-Latn-RS" sz="1800"/>
          </a:p>
          <a:p>
            <a:pPr eaLnBrk="1" hangingPunct="1"/>
            <a:endParaRPr lang="sr-Cyrl-CS" altLang="sr-Latn-RS" sz="1800"/>
          </a:p>
          <a:p>
            <a:pPr eaLnBrk="1" hangingPunct="1"/>
            <a:endParaRPr lang="sr-Cyrl-CS" altLang="sr-Latn-RS" sz="1800"/>
          </a:p>
          <a:p>
            <a:pPr eaLnBrk="1" hangingPunct="1"/>
            <a:r>
              <a:rPr lang="sr-Cyrl-CS" altLang="sr-Latn-RS" sz="1800"/>
              <a:t>4.резред</a:t>
            </a:r>
          </a:p>
          <a:p>
            <a:pPr eaLnBrk="1" hangingPunct="1"/>
            <a:endParaRPr lang="sr-Cyrl-CS" altLang="sr-Latn-RS" sz="1800"/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000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r-Cyrl-CS" altLang="sr-Latn-RS" sz="1200">
                <a:latin typeface="Verdana" panose="020B0604030504040204" pitchFamily="34" charset="0"/>
              </a:rPr>
              <a:t>Кликните овде за унос приказа часа у </a:t>
            </a:r>
            <a:r>
              <a:rPr lang="sr-Latn-CS" altLang="sr-Latn-RS" sz="1200">
                <a:latin typeface="Verdana" panose="020B0604030504040204" pitchFamily="34" charset="0"/>
              </a:rPr>
              <a:t>Word </a:t>
            </a:r>
            <a:r>
              <a:rPr lang="sr-Cyrl-CS" altLang="sr-Latn-RS" sz="1200">
                <a:latin typeface="Verdana" panose="020B0604030504040204" pitchFamily="34" charset="0"/>
              </a:rPr>
              <a:t>документу!</a:t>
            </a:r>
            <a:endParaRPr lang="en-US" altLang="sr-Latn-RS" sz="1200">
              <a:latin typeface="Verdana" panose="020B0604030504040204" pitchFamily="34" charset="0"/>
            </a:endParaRPr>
          </a:p>
        </p:txBody>
      </p:sp>
      <p:graphicFrame>
        <p:nvGraphicFramePr>
          <p:cNvPr id="14351" name="Object 15"/>
          <p:cNvGraphicFramePr>
            <a:graphicFrameLocks noChangeAspect="1"/>
          </p:cNvGraphicFramePr>
          <p:nvPr/>
        </p:nvGraphicFramePr>
        <p:xfrm>
          <a:off x="533400" y="5410200"/>
          <a:ext cx="12192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8" name="Picture" showAsIcon="1" r:id="rId4" imgW="914400" imgH="714240" progId="Word.Picture.8">
                  <p:embed/>
                </p:oleObj>
              </mc:Choice>
              <mc:Fallback>
                <p:oleObj name="Picture" showAsIcon="1" r:id="rId4" imgW="914400" imgH="714240" progId="Word.Picture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10200"/>
                        <a:ext cx="1219200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304800" y="304800"/>
          <a:ext cx="4130675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4" name="SmartDraw" r:id="rId3" imgW="4256280" imgH="6281640" progId="SmartDraw.2">
                  <p:embed/>
                </p:oleObj>
              </mc:Choice>
              <mc:Fallback>
                <p:oleObj name="SmartDraw" r:id="rId3" imgW="4256280" imgH="6281640" progId="SmartDraw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04800"/>
                        <a:ext cx="4130675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9" name="AutoShape 3"/>
          <p:cNvSpPr>
            <a:spLocks noChangeArrowheads="1"/>
          </p:cNvSpPr>
          <p:nvPr/>
        </p:nvSpPr>
        <p:spPr bwMode="auto">
          <a:xfrm>
            <a:off x="4038600" y="228600"/>
            <a:ext cx="4343400" cy="914400"/>
          </a:xfrm>
          <a:prstGeom prst="wedgeEllipseCallout">
            <a:avLst>
              <a:gd name="adj1" fmla="val -43750"/>
              <a:gd name="adj2" fmla="val 70000"/>
            </a:avLst>
          </a:prstGeom>
          <a:gradFill rotWithShape="1">
            <a:gsLst>
              <a:gs pos="0">
                <a:schemeClr val="folHlink"/>
              </a:gs>
              <a:gs pos="100000">
                <a:srgbClr val="FFADFF"/>
              </a:gs>
            </a:gsLst>
            <a:path path="rect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</p:spPr>
        <p:txBody>
          <a:bodyPr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СИЖЕ РАДА</a:t>
            </a:r>
            <a:r>
              <a:rPr lang="sr-Cyrl-CS" altLang="sr-Latn-RS"/>
              <a:t>:</a:t>
            </a:r>
            <a:endParaRPr lang="en-US" altLang="sr-Latn-RS"/>
          </a:p>
        </p:txBody>
      </p:sp>
      <p:sp>
        <p:nvSpPr>
          <p:cNvPr id="45060" name="AutoShape 4"/>
          <p:cNvSpPr>
            <a:spLocks noChangeArrowheads="1"/>
          </p:cNvSpPr>
          <p:nvPr/>
        </p:nvSpPr>
        <p:spPr bwMode="auto">
          <a:xfrm>
            <a:off x="4267200" y="1981200"/>
            <a:ext cx="4495800" cy="2133600"/>
          </a:xfrm>
          <a:prstGeom prst="wedgeEllipseCallout">
            <a:avLst>
              <a:gd name="adj1" fmla="val -66454"/>
              <a:gd name="adj2" fmla="val -31921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</p:spPr>
        <p:txBody>
          <a:bodyPr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ГЛАВНИ ДЕО</a:t>
            </a:r>
            <a:r>
              <a:rPr lang="sr-Cyrl-CS" altLang="sr-Latn-RS"/>
              <a:t> (30 МИН.):</a:t>
            </a:r>
          </a:p>
          <a:p>
            <a:pPr algn="ctr" eaLnBrk="1" hangingPunct="1"/>
            <a:r>
              <a:rPr lang="sr-Cyrl-CS" altLang="sr-Latn-RS"/>
              <a:t>Давање задатака, бележење одговора,истицање циља часа, израда задатака за вежбу.</a:t>
            </a:r>
            <a:endParaRPr lang="en-US" altLang="sr-Latn-RS"/>
          </a:p>
        </p:txBody>
      </p:sp>
      <p:sp>
        <p:nvSpPr>
          <p:cNvPr id="45061" name="AutoShape 5"/>
          <p:cNvSpPr>
            <a:spLocks noChangeArrowheads="1"/>
          </p:cNvSpPr>
          <p:nvPr/>
        </p:nvSpPr>
        <p:spPr bwMode="auto">
          <a:xfrm>
            <a:off x="4800600" y="609600"/>
            <a:ext cx="4343400" cy="1295400"/>
          </a:xfrm>
          <a:prstGeom prst="wedgeEllipseCallout">
            <a:avLst>
              <a:gd name="adj1" fmla="val -75694"/>
              <a:gd name="adj2" fmla="val 36398"/>
            </a:avLst>
          </a:prstGeom>
          <a:gradFill rotWithShape="1">
            <a:gsLst>
              <a:gs pos="0">
                <a:schemeClr val="folHlink"/>
              </a:gs>
              <a:gs pos="100000">
                <a:srgbClr val="FFADFF"/>
              </a:gs>
            </a:gsLst>
            <a:path path="rect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</p:spPr>
        <p:txBody>
          <a:bodyPr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УВОДНИ ДЕО</a:t>
            </a:r>
            <a:r>
              <a:rPr lang="sr-Cyrl-CS" altLang="sr-Latn-RS"/>
              <a:t> (5 МИН.):</a:t>
            </a:r>
          </a:p>
          <a:p>
            <a:pPr algn="ctr" eaLnBrk="1" hangingPunct="1"/>
            <a:r>
              <a:rPr lang="sr-Cyrl-CS" altLang="sr-Latn-RS"/>
              <a:t>Гледање дела филма ,,Снежана и 7 патуљака,,</a:t>
            </a:r>
            <a:endParaRPr lang="en-US" altLang="sr-Latn-RS"/>
          </a:p>
        </p:txBody>
      </p:sp>
      <p:sp>
        <p:nvSpPr>
          <p:cNvPr id="45062" name="AutoShape 6"/>
          <p:cNvSpPr>
            <a:spLocks noChangeArrowheads="1"/>
          </p:cNvSpPr>
          <p:nvPr/>
        </p:nvSpPr>
        <p:spPr bwMode="auto">
          <a:xfrm>
            <a:off x="4191000" y="4267200"/>
            <a:ext cx="4343400" cy="1524000"/>
          </a:xfrm>
          <a:prstGeom prst="wedgeEllipseCallout">
            <a:avLst>
              <a:gd name="adj1" fmla="val -63046"/>
              <a:gd name="adj2" fmla="val -118958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</p:spPr>
        <p:txBody>
          <a:bodyPr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ЗАВРШНИ ДЕО</a:t>
            </a:r>
            <a:r>
              <a:rPr lang="sr-Cyrl-CS" altLang="sr-Latn-RS"/>
              <a:t> (10 МИН.):</a:t>
            </a:r>
          </a:p>
          <a:p>
            <a:pPr algn="ctr" eaLnBrk="1" hangingPunct="1"/>
            <a:r>
              <a:rPr lang="sr-Cyrl-CS" altLang="sr-Latn-RS"/>
              <a:t>Задавање домаћег задатка,занимљивости.</a:t>
            </a:r>
            <a:endParaRPr lang="en-US" altLang="sr-Latn-RS"/>
          </a:p>
        </p:txBody>
      </p:sp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3505200" y="5638800"/>
            <a:ext cx="4343400" cy="914400"/>
          </a:xfrm>
          <a:prstGeom prst="wedgeEllipseCallout">
            <a:avLst>
              <a:gd name="adj1" fmla="val -68532"/>
              <a:gd name="adj2" fmla="val -323787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</p:spPr>
        <p:txBody>
          <a:bodyPr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НЕКА ЗАБАВА ПОЧНЕ!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8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19" dur="2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6300"/>
                            </p:stCondLst>
                            <p:childTnLst>
                              <p:par>
                                <p:cTn id="29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30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83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9100"/>
                            </p:stCondLst>
                            <p:childTnLst>
                              <p:par>
                                <p:cTn id="40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41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11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51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52" dur="2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0500"/>
                            </p:stCondLst>
                            <p:childTnLst>
                              <p:par>
                                <p:cTn id="5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nimBg="1"/>
      <p:bldP spid="45059" grpId="1" animBg="1"/>
      <p:bldP spid="45060" grpId="0" animBg="1"/>
      <p:bldP spid="45060" grpId="1" animBg="1"/>
      <p:bldP spid="45061" grpId="0" animBg="1"/>
      <p:bldP spid="45061" grpId="1" animBg="1"/>
      <p:bldP spid="45062" grpId="0" animBg="1"/>
      <p:bldP spid="45062" grpId="1" animBg="1"/>
      <p:bldP spid="450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WordArt 2"/>
          <p:cNvSpPr>
            <a:spLocks noChangeArrowheads="1" noChangeShapeType="1" noTextEdit="1"/>
          </p:cNvSpPr>
          <p:nvPr/>
        </p:nvSpPr>
        <p:spPr bwMode="auto">
          <a:xfrm>
            <a:off x="1447800" y="1752600"/>
            <a:ext cx="6172200" cy="2076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R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ЗДРАВО ДЕЦО</a:t>
            </a:r>
            <a:endParaRPr lang="sr-Latn-RS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 flipV="1">
            <a:off x="1524000" y="3949700"/>
            <a:ext cx="5638800" cy="82232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D4008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>
            <a:spAutoFit/>
          </a:bodyPr>
          <a:lstStyle/>
          <a:p>
            <a:pPr algn="ctr" eaLnBrk="1" hangingPunct="1"/>
            <a:r>
              <a:rPr lang="sr-Cyrl-CS" altLang="sr-Latn-RS" sz="2400" b="1">
                <a:solidFill>
                  <a:srgbClr val="FFFF00"/>
                </a:solidFill>
              </a:rPr>
              <a:t>ЖЕЛИМ ВАМ ПРИЈАТАН И ЗАБАВАН РАД НА ЧАСУ</a:t>
            </a:r>
            <a:endParaRPr lang="en-US" altLang="sr-Latn-RS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nimBg="1"/>
      <p:bldP spid="460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pattFill prst="pct80">
          <a:fgClr>
            <a:srgbClr val="FF99FF"/>
          </a:fgClr>
          <a:bgClr>
            <a:schemeClr val="hlink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990600" y="4953000"/>
            <a:ext cx="7315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 sz="200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2400" y="5791200"/>
            <a:ext cx="8763000" cy="442913"/>
          </a:xfrm>
          <a:prstGeom prst="rect">
            <a:avLst/>
          </a:prstGeom>
          <a:solidFill>
            <a:srgbClr val="00A000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00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ПАЖЉИВО ПОГЛЕДАЈМО ДЕО, ДОБРО ПОЗНАТОГ, ЦРТАНОГ ФИЛМА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7108" name="Picture 4" descr="200px-Snowwhiteposter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609600"/>
            <a:ext cx="5334000" cy="4648200"/>
          </a:xfrm>
          <a:noFill/>
          <a:ln w="57150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RR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143000"/>
            <a:ext cx="3352800" cy="2438400"/>
          </a:xfrm>
          <a:noFill/>
          <a:ln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31" name="Picture 3" descr="p+"/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066800"/>
            <a:ext cx="3581400" cy="2462213"/>
          </a:xfrm>
          <a:noFill/>
          <a:ln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32" name="Picture 4" descr="K4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4267200"/>
            <a:ext cx="3505200" cy="2286000"/>
          </a:xfrm>
          <a:noFill/>
          <a:ln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33" name="Picture 5" descr="PS"/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4343400"/>
            <a:ext cx="3352800" cy="2286000"/>
          </a:xfrm>
          <a:noFill/>
          <a:ln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533400" y="381000"/>
            <a:ext cx="754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ЗАДАЦИ ЗА ГРУПНИ РАД</a:t>
            </a:r>
            <a:endParaRPr lang="en-US" altLang="sr-Latn-RS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914400" y="1219200"/>
            <a:ext cx="304800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1.ГРУПА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Шта су патуљци могли да ископају у руднику?</a:t>
            </a:r>
            <a:endParaRPr lang="en-US" altLang="sr-Latn-RS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5181600" y="1295400"/>
            <a:ext cx="26670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2.ГРУПА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Који материјал Снежана користи за ручак?</a:t>
            </a:r>
            <a:endParaRPr lang="en-US" altLang="sr-Latn-RS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914400" y="4495800"/>
            <a:ext cx="320040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3.ГРУПА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Шта су патуљци користили за градњу куће?</a:t>
            </a:r>
            <a:endParaRPr lang="en-US" altLang="sr-Latn-RS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5029200" y="4343400"/>
            <a:ext cx="327660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4.ГРУПА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Који су материјал користили за шивење одеће?</a:t>
            </a:r>
            <a:endParaRPr lang="en-US" altLang="sr-Latn-RS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5" grpId="0"/>
      <p:bldP spid="48136" grpId="0"/>
      <p:bldP spid="48137" grpId="0"/>
      <p:bldP spid="481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838200" y="609600"/>
            <a:ext cx="7620000" cy="533400"/>
          </a:xfrm>
          <a:prstGeom prst="rect">
            <a:avLst/>
          </a:prstGeom>
          <a:noFill/>
          <a:ln w="76200" cmpd="tri">
            <a:solidFill>
              <a:schemeClr val="folHlink"/>
            </a:solidFill>
            <a:miter lim="800000"/>
            <a:headEnd/>
            <a:tailEnd/>
          </a:ln>
          <a:effectLst>
            <a:outerShdw dist="28398" dir="1593903" algn="ctr" rotWithShape="0">
              <a:srgbClr val="FF66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400" b="1" i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 КАКВИХ СУ РЕШЕЊА ДОШЛЕ ГРУПЕ</a:t>
            </a:r>
            <a:endParaRPr lang="en-US" altLang="sr-Latn-RS" sz="2400" b="1" i="1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155" name="AutoShape 3"/>
          <p:cNvSpPr>
            <a:spLocks noChangeArrowheads="1"/>
          </p:cNvSpPr>
          <p:nvPr/>
        </p:nvSpPr>
        <p:spPr bwMode="auto">
          <a:xfrm>
            <a:off x="0" y="1524000"/>
            <a:ext cx="1371600" cy="685800"/>
          </a:xfrm>
          <a:prstGeom prst="cloudCallout">
            <a:avLst>
              <a:gd name="adj1" fmla="val 36227"/>
              <a:gd name="adj2" fmla="val 94444"/>
            </a:avLst>
          </a:prstGeom>
          <a:gradFill rotWithShape="1">
            <a:gsLst>
              <a:gs pos="0">
                <a:srgbClr val="F8F8F8"/>
              </a:gs>
              <a:gs pos="100000">
                <a:schemeClr val="tx2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endParaRPr lang="sr-Latn-RS" altLang="sr-Latn-RS"/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4419600" y="1600200"/>
            <a:ext cx="1143000" cy="609600"/>
          </a:xfrm>
          <a:prstGeom prst="cloudCallout">
            <a:avLst>
              <a:gd name="adj1" fmla="val 61667"/>
              <a:gd name="adj2" fmla="val 95574"/>
            </a:avLst>
          </a:prstGeom>
          <a:gradFill rotWithShape="1">
            <a:gsLst>
              <a:gs pos="0">
                <a:srgbClr val="F8F8F8"/>
              </a:gs>
              <a:gs pos="100000">
                <a:schemeClr val="tx2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endParaRPr lang="sr-Latn-RS" altLang="sr-Latn-RS"/>
          </a:p>
        </p:txBody>
      </p:sp>
      <p:sp>
        <p:nvSpPr>
          <p:cNvPr id="49157" name="AutoShape 5"/>
          <p:cNvSpPr>
            <a:spLocks noChangeArrowheads="1"/>
          </p:cNvSpPr>
          <p:nvPr/>
        </p:nvSpPr>
        <p:spPr bwMode="auto">
          <a:xfrm>
            <a:off x="0" y="3886200"/>
            <a:ext cx="1295400" cy="685800"/>
          </a:xfrm>
          <a:prstGeom prst="cloudCallout">
            <a:avLst>
              <a:gd name="adj1" fmla="val 74389"/>
              <a:gd name="adj2" fmla="val 125926"/>
            </a:avLst>
          </a:prstGeom>
          <a:gradFill rotWithShape="1">
            <a:gsLst>
              <a:gs pos="0">
                <a:srgbClr val="F8F8F8"/>
              </a:gs>
              <a:gs pos="100000">
                <a:schemeClr val="tx2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endParaRPr lang="sr-Latn-RS" altLang="sr-Latn-RS"/>
          </a:p>
        </p:txBody>
      </p:sp>
      <p:sp>
        <p:nvSpPr>
          <p:cNvPr id="49158" name="AutoShape 6"/>
          <p:cNvSpPr>
            <a:spLocks noChangeArrowheads="1"/>
          </p:cNvSpPr>
          <p:nvPr/>
        </p:nvSpPr>
        <p:spPr bwMode="auto">
          <a:xfrm>
            <a:off x="4495800" y="4038600"/>
            <a:ext cx="1143000" cy="685800"/>
          </a:xfrm>
          <a:prstGeom prst="cloudCallout">
            <a:avLst>
              <a:gd name="adj1" fmla="val 67361"/>
              <a:gd name="adj2" fmla="val 109491"/>
            </a:avLst>
          </a:prstGeom>
          <a:gradFill rotWithShape="1">
            <a:gsLst>
              <a:gs pos="0">
                <a:srgbClr val="F8F8F8"/>
              </a:gs>
              <a:gs pos="100000">
                <a:schemeClr val="tx2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endParaRPr lang="sr-Latn-RS" altLang="sr-Latn-RS"/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228600" y="16764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sr-Latn-RS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</a:t>
            </a:r>
            <a:r>
              <a:rPr lang="sr-Cyrl-CS" altLang="sr-Latn-RS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група</a:t>
            </a:r>
            <a:endParaRPr lang="en-US" altLang="sr-Latn-RS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4495800" y="16764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2.група</a:t>
            </a:r>
            <a:endParaRPr lang="en-US" altLang="sr-Latn-RS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152400" y="40386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3.група</a:t>
            </a:r>
            <a:endParaRPr lang="en-US" altLang="sr-Latn-RS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4572000" y="41148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4.група</a:t>
            </a:r>
            <a:endParaRPr lang="en-US" altLang="sr-Latn-RS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1524000" y="1600200"/>
            <a:ext cx="2743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/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1371600" y="1295400"/>
            <a:ext cx="2895600" cy="60960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sr-Latn-RS" altLang="sr-Latn-RS">
              <a:solidFill>
                <a:srgbClr val="FFFF00"/>
              </a:solidFill>
            </a:endParaRPr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1524000" y="1371600"/>
            <a:ext cx="281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Патуљци су у руднику копали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9166" name="AutoShape 14"/>
          <p:cNvSpPr>
            <a:spLocks noChangeArrowheads="1"/>
          </p:cNvSpPr>
          <p:nvPr/>
        </p:nvSpPr>
        <p:spPr bwMode="auto">
          <a:xfrm>
            <a:off x="1447800" y="1981200"/>
            <a:ext cx="2514600" cy="1676400"/>
          </a:xfrm>
          <a:prstGeom prst="upArrowCallout">
            <a:avLst>
              <a:gd name="adj1" fmla="val 37500"/>
              <a:gd name="adj2" fmla="val 37500"/>
              <a:gd name="adj3" fmla="val 16667"/>
              <a:gd name="adj4" fmla="val 6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49167" name="Text Box 15"/>
          <p:cNvSpPr txBox="1">
            <a:spLocks noChangeArrowheads="1"/>
          </p:cNvSpPr>
          <p:nvPr/>
        </p:nvSpPr>
        <p:spPr bwMode="auto">
          <a:xfrm>
            <a:off x="1524000" y="2667000"/>
            <a:ext cx="24384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Гвожђе,бакар,угаљ, камен,дијаманте, злато,сребро...</a:t>
            </a:r>
            <a:endParaRPr lang="en-US" altLang="sr-Latn-RS" sz="16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9168" name="Text Box 16"/>
          <p:cNvSpPr txBox="1">
            <a:spLocks noChangeArrowheads="1"/>
          </p:cNvSpPr>
          <p:nvPr/>
        </p:nvSpPr>
        <p:spPr bwMode="auto">
          <a:xfrm>
            <a:off x="5638800" y="1295400"/>
            <a:ext cx="2971800" cy="6794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Снежана је за ручак користила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9169" name="AutoShape 17"/>
          <p:cNvSpPr>
            <a:spLocks noChangeArrowheads="1"/>
          </p:cNvSpPr>
          <p:nvPr/>
        </p:nvSpPr>
        <p:spPr bwMode="auto">
          <a:xfrm>
            <a:off x="5867400" y="1981200"/>
            <a:ext cx="2590800" cy="1676400"/>
          </a:xfrm>
          <a:prstGeom prst="upArrowCallout">
            <a:avLst>
              <a:gd name="adj1" fmla="val 38636"/>
              <a:gd name="adj2" fmla="val 38636"/>
              <a:gd name="adj3" fmla="val 16667"/>
              <a:gd name="adj4" fmla="val 65056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49170" name="Text Box 18"/>
          <p:cNvSpPr txBox="1">
            <a:spLocks noChangeArrowheads="1"/>
          </p:cNvSpPr>
          <p:nvPr/>
        </p:nvSpPr>
        <p:spPr bwMode="auto">
          <a:xfrm>
            <a:off x="5791200" y="2590800"/>
            <a:ext cx="27432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Јаја,месо,брашно,со, шећер,поврће,уље, воду,</a:t>
            </a:r>
            <a:r>
              <a:rPr lang="en-U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млеко</a:t>
            </a:r>
            <a:r>
              <a:rPr lang="sr-Cyrl-CS" altLang="sr-Latn-RS" sz="1600"/>
              <a:t>,....</a:t>
            </a:r>
            <a:endParaRPr lang="en-US" altLang="sr-Latn-RS" sz="1600"/>
          </a:p>
        </p:txBody>
      </p:sp>
      <p:sp>
        <p:nvSpPr>
          <p:cNvPr id="49171" name="Text Box 19"/>
          <p:cNvSpPr txBox="1">
            <a:spLocks noChangeArrowheads="1"/>
          </p:cNvSpPr>
          <p:nvPr/>
        </p:nvSpPr>
        <p:spPr bwMode="auto">
          <a:xfrm>
            <a:off x="1295400" y="3886200"/>
            <a:ext cx="3200400" cy="6794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За израду куће користили су материјал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9172" name="AutoShape 20"/>
          <p:cNvSpPr>
            <a:spLocks noChangeArrowheads="1"/>
          </p:cNvSpPr>
          <p:nvPr/>
        </p:nvSpPr>
        <p:spPr bwMode="auto">
          <a:xfrm>
            <a:off x="1371600" y="4648200"/>
            <a:ext cx="2590800" cy="1600200"/>
          </a:xfrm>
          <a:prstGeom prst="upArrowCallout">
            <a:avLst>
              <a:gd name="adj1" fmla="val 40476"/>
              <a:gd name="adj2" fmla="val 40476"/>
              <a:gd name="adj3" fmla="val 16667"/>
              <a:gd name="adj4" fmla="val 6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49173" name="Text Box 21"/>
          <p:cNvSpPr txBox="1">
            <a:spLocks noChangeArrowheads="1"/>
          </p:cNvSpPr>
          <p:nvPr/>
        </p:nvSpPr>
        <p:spPr bwMode="auto">
          <a:xfrm>
            <a:off x="1371600" y="5486400"/>
            <a:ext cx="2590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Циглу,цреп,дрво,песак,камен,воду,креч,...</a:t>
            </a:r>
            <a:endParaRPr lang="en-US" altLang="sr-Latn-RS" sz="16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5943600" y="3962400"/>
            <a:ext cx="2895600" cy="7318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За одећу користили су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9175" name="AutoShape 23"/>
          <p:cNvSpPr>
            <a:spLocks noChangeArrowheads="1"/>
          </p:cNvSpPr>
          <p:nvPr/>
        </p:nvSpPr>
        <p:spPr bwMode="auto">
          <a:xfrm>
            <a:off x="6096000" y="4724400"/>
            <a:ext cx="2514600" cy="1600200"/>
          </a:xfrm>
          <a:prstGeom prst="upArrowCallout">
            <a:avLst>
              <a:gd name="adj1" fmla="val 39286"/>
              <a:gd name="adj2" fmla="val 39286"/>
              <a:gd name="adj3" fmla="val 16667"/>
              <a:gd name="adj4" fmla="val 6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49176" name="Text Box 24"/>
          <p:cNvSpPr txBox="1">
            <a:spLocks noChangeArrowheads="1"/>
          </p:cNvSpPr>
          <p:nvPr/>
        </p:nvSpPr>
        <p:spPr bwMode="auto">
          <a:xfrm>
            <a:off x="6248400" y="5562600"/>
            <a:ext cx="2209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Памук,плиш,сомот, свилу,лан,вуну,...</a:t>
            </a:r>
            <a:endParaRPr lang="en-US" altLang="sr-Latn-RS" sz="16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16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8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17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9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900" decel="100000" fill="hold"/>
                                        <p:tgtEl>
                                          <p:spTgt spid="49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17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900" decel="100000" fill="hold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animBg="1"/>
      <p:bldP spid="49156" grpId="0" animBg="1"/>
      <p:bldP spid="49157" grpId="0" animBg="1"/>
      <p:bldP spid="49158" grpId="0" animBg="1"/>
      <p:bldP spid="49159" grpId="0"/>
      <p:bldP spid="49160" grpId="0"/>
      <p:bldP spid="49161" grpId="0"/>
      <p:bldP spid="49162" grpId="0"/>
      <p:bldP spid="49164" grpId="0" animBg="1"/>
      <p:bldP spid="49165" grpId="0"/>
      <p:bldP spid="49166" grpId="0" animBg="1"/>
      <p:bldP spid="49167" grpId="0"/>
      <p:bldP spid="49168" grpId="0" build="allAtOnce" animBg="1"/>
      <p:bldP spid="49169" grpId="0" animBg="1"/>
      <p:bldP spid="49170" grpId="0"/>
      <p:bldP spid="49171" grpId="0" build="allAtOnce" animBg="1"/>
      <p:bldP spid="49172" grpId="0" animBg="1"/>
      <p:bldP spid="49174" grpId="0" build="allAtOnce" animBg="1"/>
      <p:bldP spid="4917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ChangeArrowheads="1"/>
          </p:cNvSpPr>
          <p:nvPr/>
        </p:nvSpPr>
        <p:spPr bwMode="auto">
          <a:xfrm>
            <a:off x="381000" y="1676400"/>
            <a:ext cx="2286000" cy="4267200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FFADFF"/>
              </a:gs>
              <a:gs pos="50000">
                <a:schemeClr val="folHlink"/>
              </a:gs>
              <a:gs pos="100000">
                <a:srgbClr val="FFAD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sr-Latn-RS"/>
          </a:p>
        </p:txBody>
      </p:sp>
      <p:sp>
        <p:nvSpPr>
          <p:cNvPr id="50179" name="AutoShape 3"/>
          <p:cNvSpPr>
            <a:spLocks noChangeArrowheads="1"/>
          </p:cNvSpPr>
          <p:nvPr/>
        </p:nvSpPr>
        <p:spPr bwMode="auto">
          <a:xfrm>
            <a:off x="2819400" y="1676400"/>
            <a:ext cx="2362200" cy="4267200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FFCCFF"/>
              </a:gs>
              <a:gs pos="50000">
                <a:schemeClr val="folHlink"/>
              </a:gs>
              <a:gs pos="100000">
                <a:srgbClr val="FFCC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sr-Latn-RS"/>
          </a:p>
        </p:txBody>
      </p:sp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4953000" y="1676400"/>
            <a:ext cx="2286000" cy="4267200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FFCCFF"/>
              </a:gs>
              <a:gs pos="50000">
                <a:schemeClr val="folHlink"/>
              </a:gs>
              <a:gs pos="100000">
                <a:srgbClr val="FFCC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sr-Latn-RS"/>
          </a:p>
        </p:txBody>
      </p:sp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7010400" y="1676400"/>
            <a:ext cx="2133600" cy="4267200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FFADFF"/>
              </a:gs>
              <a:gs pos="50000">
                <a:schemeClr val="folHlink"/>
              </a:gs>
              <a:gs pos="100000">
                <a:srgbClr val="FFAD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eaLnBrk="1" hangingPunct="1"/>
            <a:endParaRPr lang="sr-Latn-RS" altLang="sr-Latn-RS" i="1">
              <a:solidFill>
                <a:srgbClr val="000000"/>
              </a:solidFill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762000" y="1981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348C3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Метале</a:t>
            </a:r>
            <a:endParaRPr lang="en-US" altLang="sr-Latn-RS" b="1">
              <a:solidFill>
                <a:srgbClr val="348C3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3124200" y="20574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D4008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Намирнице</a:t>
            </a:r>
            <a:endParaRPr lang="en-US" altLang="sr-Latn-RS" b="1">
              <a:solidFill>
                <a:srgbClr val="D4008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5181600" y="1981200"/>
            <a:ext cx="1752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Грађевински материјал</a:t>
            </a:r>
            <a:endParaRPr lang="en-US" altLang="sr-Latn-RS" b="1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7391400" y="1981200"/>
            <a:ext cx="1447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sr-Latn-RS" sz="1600" b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Текстилни</a:t>
            </a:r>
            <a:r>
              <a:rPr lang="sr-Cyrl-CS" altLang="sr-Latn-RS" sz="1600" b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материјал</a:t>
            </a:r>
            <a:endParaRPr lang="en-US" altLang="sr-Latn-RS" sz="1600" b="1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685800" y="2667000"/>
            <a:ext cx="1828800" cy="284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Гвожђе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Алуминијум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Бакар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Сребро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Злато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Олово</a:t>
            </a:r>
          </a:p>
          <a:p>
            <a:pPr eaLnBrk="1" hangingPunct="1">
              <a:spcBef>
                <a:spcPct val="50000"/>
              </a:spcBef>
            </a:pP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3200400" y="2667000"/>
            <a:ext cx="1295400" cy="284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Брашно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Шећер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Какао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Со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Вода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Млеко</a:t>
            </a:r>
          </a:p>
          <a:p>
            <a:pPr eaLnBrk="1" hangingPunct="1">
              <a:spcBef>
                <a:spcPct val="50000"/>
              </a:spcBef>
            </a:pP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5410200" y="2895600"/>
            <a:ext cx="1371600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Песак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Цемент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Дрво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Креч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Камен</a:t>
            </a:r>
          </a:p>
          <a:p>
            <a:pPr eaLnBrk="1" hangingPunct="1">
              <a:spcBef>
                <a:spcPct val="50000"/>
              </a:spcBef>
            </a:pPr>
            <a:endParaRPr lang="en-US" altLang="sr-Latn-RS"/>
          </a:p>
        </p:txBody>
      </p: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7467600" y="2895600"/>
            <a:ext cx="1371600" cy="284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Вуна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Стакло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Свила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Кожа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Пластика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Гума</a:t>
            </a:r>
          </a:p>
          <a:p>
            <a:pPr eaLnBrk="1" hangingPunct="1">
              <a:spcBef>
                <a:spcPct val="50000"/>
              </a:spcBef>
            </a:pP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838200" y="457200"/>
            <a:ext cx="7543800" cy="71755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FFADFF"/>
              </a:gs>
              <a:gs pos="100000">
                <a:schemeClr val="accent2"/>
              </a:gs>
            </a:gsLst>
            <a:lin ang="5400000" scaled="1"/>
          </a:gradFill>
          <a:ln w="76200" cmpd="tri">
            <a:solidFill>
              <a:srgbClr val="000056"/>
            </a:solidFill>
            <a:miter lim="800000"/>
            <a:headEnd/>
            <a:tailEnd/>
          </a:ln>
          <a:effectLst>
            <a:outerShdw sy="50000" kx="-2453608" rotWithShape="0">
              <a:schemeClr val="accent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НАПРАВИ СЕБИ ПОДСЕТНИК ГРАДИВНИХ ИМЕНИЦА КОЈЕ ОЗНАЧАВАЈУ: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0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0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0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0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0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0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0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0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0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8" dur="1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50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50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50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50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50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50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50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50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0"/>
                                        <p:tgtEl>
                                          <p:spTgt spid="50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50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50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50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50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2000" fill="hold"/>
                                        <p:tgtEl>
                                          <p:spTgt spid="50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50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50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50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50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50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50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 nodeType="clickPar">
                      <p:stCondLst>
                        <p:cond delay="indefinite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79" grpId="0" animBg="1"/>
      <p:bldP spid="50180" grpId="0" animBg="1"/>
      <p:bldP spid="50181" grpId="0" animBg="1"/>
      <p:bldP spid="50182" grpId="0"/>
      <p:bldP spid="50183" grpId="0"/>
      <p:bldP spid="50184" grpId="0"/>
      <p:bldP spid="501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scan0044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3375" y="3398838"/>
            <a:ext cx="446088" cy="760412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3" name="Picture 3" descr="scan0045"/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5725" y="2809875"/>
            <a:ext cx="833438" cy="1382713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04" name="AutoShape 4"/>
          <p:cNvSpPr>
            <a:spLocks noChangeArrowheads="1"/>
          </p:cNvSpPr>
          <p:nvPr/>
        </p:nvSpPr>
        <p:spPr bwMode="auto">
          <a:xfrm>
            <a:off x="228600" y="457200"/>
            <a:ext cx="8763000" cy="1066800"/>
          </a:xfrm>
          <a:prstGeom prst="ribbon2">
            <a:avLst>
              <a:gd name="adj1" fmla="val 14111"/>
              <a:gd name="adj2" fmla="val 50000"/>
            </a:avLst>
          </a:prstGeom>
          <a:gradFill rotWithShape="1">
            <a:gsLst>
              <a:gs pos="0">
                <a:schemeClr val="bg1"/>
              </a:gs>
              <a:gs pos="5000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sr-Latn-RS" altLang="sr-Latn-RS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2667000" y="685800"/>
            <a:ext cx="3733800" cy="4572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rgbClr val="FF66C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 i="1"/>
              <a:t>ГРАДИВНЕ ИМЕНИЦЕ</a:t>
            </a:r>
            <a:endParaRPr lang="en-US" altLang="sr-Latn-RS" sz="2400" b="1" i="1"/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1127125" y="3886200"/>
            <a:ext cx="549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sr-Latn-RS" altLang="sr-Latn-RS"/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152400" y="4343400"/>
            <a:ext cx="2590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1600" b="1"/>
              <a:t>ОВО ЈЕ КАП </a:t>
            </a:r>
            <a:r>
              <a:rPr lang="sr-Cyrl-CS" altLang="sr-Latn-RS" sz="1600" b="1">
                <a:solidFill>
                  <a:srgbClr val="6600CC"/>
                </a:solidFill>
              </a:rPr>
              <a:t>ВОДЕ.</a:t>
            </a:r>
            <a:endParaRPr lang="en-US" altLang="sr-Latn-RS" sz="1600" b="1">
              <a:solidFill>
                <a:srgbClr val="6600CC"/>
              </a:solidFill>
            </a:endParaRP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2667000" y="441960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ОВО ЈЕ ЧАША </a:t>
            </a:r>
            <a:r>
              <a:rPr lang="sr-Cyrl-CS" altLang="sr-Latn-RS" b="1">
                <a:solidFill>
                  <a:srgbClr val="6600CC"/>
                </a:solidFill>
              </a:rPr>
              <a:t>ВОДЕ.</a:t>
            </a:r>
            <a:endParaRPr lang="en-US" altLang="sr-Latn-RS" b="1">
              <a:solidFill>
                <a:srgbClr val="6600CC"/>
              </a:solidFill>
            </a:endParaRP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5638800" y="434340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ОВО ЈЕ БОКАЛ </a:t>
            </a:r>
            <a:r>
              <a:rPr lang="sr-Cyrl-CS" altLang="sr-Latn-RS" b="1">
                <a:solidFill>
                  <a:srgbClr val="6600CC"/>
                </a:solidFill>
              </a:rPr>
              <a:t>ВОДЕ.</a:t>
            </a:r>
            <a:endParaRPr lang="en-US" altLang="sr-Latn-RS" b="1">
              <a:solidFill>
                <a:srgbClr val="6600CC"/>
              </a:solidFill>
            </a:endParaRPr>
          </a:p>
        </p:txBody>
      </p:sp>
      <p:sp>
        <p:nvSpPr>
          <p:cNvPr id="51210" name="AutoShape 10"/>
          <p:cNvSpPr>
            <a:spLocks noChangeArrowheads="1"/>
          </p:cNvSpPr>
          <p:nvPr/>
        </p:nvSpPr>
        <p:spPr bwMode="auto">
          <a:xfrm>
            <a:off x="685800" y="4572000"/>
            <a:ext cx="7467600" cy="2133600"/>
          </a:xfrm>
          <a:prstGeom prst="leftRightArrow">
            <a:avLst>
              <a:gd name="adj1" fmla="val 50000"/>
              <a:gd name="adj2" fmla="val 77600"/>
            </a:avLst>
          </a:prstGeom>
          <a:gradFill rotWithShape="1">
            <a:gsLst>
              <a:gs pos="0">
                <a:srgbClr val="FFFFFF"/>
              </a:gs>
              <a:gs pos="100000">
                <a:schemeClr val="folHlink"/>
              </a:gs>
            </a:gsLst>
            <a:path path="rect">
              <a:fillToRect l="50000" t="50000" r="50000" b="50000"/>
            </a:path>
          </a:gra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1066800" y="5410200"/>
            <a:ext cx="7086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ГРАДИВНЕ ИМЕНИЦЕ ИСТИМ ОБЛИКОМ ОЗНАЧАВАЈУ И </a:t>
            </a:r>
            <a:r>
              <a:rPr lang="sr-Cyrl-CS" altLang="sr-Latn-RS" b="1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НАЈМАЊУ И НАЈВЕЋУ КОЛИЧИНУ</a:t>
            </a:r>
            <a:r>
              <a:rPr lang="sr-Cyrl-CS" altLang="sr-Latn-RS" b="1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МАТЕРИЈЕ</a:t>
            </a:r>
            <a:endParaRPr lang="en-US" altLang="sr-Latn-RS" b="1">
              <a:solidFill>
                <a:srgbClr val="FF33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381000" y="1828800"/>
            <a:ext cx="822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/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533400" y="1752600"/>
            <a:ext cx="8001000" cy="549275"/>
          </a:xfrm>
          <a:prstGeom prst="rect">
            <a:avLst/>
          </a:prstGeom>
          <a:noFill/>
          <a:ln w="92075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Означавају материју од које је нешто направљено</a:t>
            </a:r>
            <a:endParaRPr lang="en-US" altLang="sr-Latn-RS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51214" name="Picture 14" descr="scan0046"/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1963" y="2051050"/>
            <a:ext cx="1203325" cy="1951038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155" decel="1000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155" decel="100000"/>
                                        <p:tgtEl>
                                          <p:spTgt spid="512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" dur="1155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" dur="1155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  <p:bldP spid="51207" grpId="0"/>
      <p:bldP spid="51208" grpId="0"/>
      <p:bldP spid="51209" grpId="0"/>
      <p:bldP spid="51210" grpId="0" animBg="1"/>
      <p:bldP spid="51211" grpId="0"/>
      <p:bldP spid="512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FF"/>
            </a:gs>
            <a:gs pos="100000">
              <a:srgbClr val="FF99FF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28600" y="0"/>
            <a:ext cx="9220200" cy="457200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66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ДОПУНИ РЕЧЕНИЦЕ ИСТОМ ГРАДИВНОМ ИМЕНИЦОМ</a:t>
            </a:r>
            <a:r>
              <a:rPr lang="sr-Cyrl-CS" altLang="sr-Latn-RS" sz="2000" i="1">
                <a:solidFill>
                  <a:srgbClr val="D4008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en-US" altLang="sr-Latn-RS" sz="2000" i="1">
              <a:solidFill>
                <a:srgbClr val="D4008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533400" y="1219200"/>
            <a:ext cx="7848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Мама је у чинију ставила кашичицу  </a:t>
            </a:r>
            <a:r>
              <a:rPr lang="sr-Cyrl-CS" altLang="sr-Latn-RS" sz="2000" b="1" u="sng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__________.</a:t>
            </a:r>
            <a:endParaRPr lang="en-US" altLang="sr-Latn-RS" sz="2000" b="1">
              <a:solidFill>
                <a:srgbClr val="0082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533400" y="1676400"/>
            <a:ext cx="716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Тата је из продавнице донео 10кг</a:t>
            </a:r>
            <a:r>
              <a:rPr lang="sr-Cyrl-CS" altLang="sr-Latn-RS" sz="2000" b="1" u="sng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______.</a:t>
            </a:r>
            <a:endParaRPr lang="en-US" altLang="sr-Latn-RS" sz="2000" b="1" u="sng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533400" y="2057400"/>
            <a:ext cx="716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 пекарама се потроши на тоне_________.</a:t>
            </a:r>
            <a:endParaRPr lang="en-US" altLang="sr-Latn-RS" sz="2000" b="1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10400" y="1444625"/>
            <a:ext cx="1981200" cy="3048000"/>
          </a:xfrm>
          <a:prstGeom prst="ellipse">
            <a:avLst/>
          </a:prstGeom>
          <a:gradFill rotWithShape="1">
            <a:gsLst>
              <a:gs pos="0">
                <a:srgbClr val="FF99FF">
                  <a:gamma/>
                  <a:tint val="0"/>
                  <a:invGamma/>
                </a:srgbClr>
              </a:gs>
              <a:gs pos="100000">
                <a:srgbClr val="FF99FF">
                  <a:alpha val="89999"/>
                </a:srgbClr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ГРАДИВНЕ </a:t>
            </a:r>
          </a:p>
          <a:p>
            <a:pPr algn="ctr" eaLnBrk="1" hangingPunct="1"/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ИМЕНИЦЕ</a:t>
            </a:r>
          </a:p>
          <a:p>
            <a:pPr algn="ctr" eaLnBrk="1" hangingPunct="1"/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ИСТИМ</a:t>
            </a:r>
          </a:p>
          <a:p>
            <a:pPr algn="ctr" eaLnBrk="1" hangingPunct="1"/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ОБЛИКОМ</a:t>
            </a:r>
          </a:p>
          <a:p>
            <a:pPr algn="ctr" eaLnBrk="1" hangingPunct="1"/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ОЗНАЧАВАЈУ </a:t>
            </a:r>
          </a:p>
          <a:p>
            <a:pPr algn="ctr" eaLnBrk="1" hangingPunct="1"/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РАЗЛИЧИТУ</a:t>
            </a:r>
          </a:p>
          <a:p>
            <a:pPr algn="ctr" eaLnBrk="1" hangingPunct="1"/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КОЛИЧИНУ</a:t>
            </a:r>
          </a:p>
          <a:p>
            <a:pPr algn="ctr" eaLnBrk="1" hangingPunct="1"/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ИСТЕ </a:t>
            </a:r>
          </a:p>
          <a:p>
            <a:pPr algn="ctr" eaLnBrk="1" hangingPunct="1"/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МАТЕРИЈЕ</a:t>
            </a:r>
            <a:endParaRPr lang="en-US" altLang="sr-Latn-RS" sz="16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2231" name="AutoShape 7"/>
          <p:cNvSpPr>
            <a:spLocks noChangeArrowheads="1"/>
          </p:cNvSpPr>
          <p:nvPr/>
        </p:nvSpPr>
        <p:spPr bwMode="auto">
          <a:xfrm>
            <a:off x="838200" y="5181600"/>
            <a:ext cx="7391400" cy="1524000"/>
          </a:xfrm>
          <a:prstGeom prst="wave">
            <a:avLst>
              <a:gd name="adj1" fmla="val 13005"/>
              <a:gd name="adj2" fmla="val 287"/>
            </a:avLst>
          </a:prstGeom>
          <a:solidFill>
            <a:srgbClr val="FFFF99">
              <a:alpha val="99001"/>
            </a:srgbClr>
          </a:solidFill>
          <a:ln w="95250" cmpd="thickThin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1600" b="1">
                <a:solidFill>
                  <a:srgbClr val="333399"/>
                </a:solidFill>
              </a:rPr>
              <a:t>ГРАДИВНЕ ИМЕНИЦЕ ИМАЈУ ТРИ РОДА(МУШКИ,ЖЕНСКИ И СРЕДЊИ</a:t>
            </a:r>
          </a:p>
          <a:p>
            <a:pPr algn="ctr" eaLnBrk="1" hangingPunct="1"/>
            <a:r>
              <a:rPr lang="sr-Cyrl-CS" altLang="sr-Latn-RS" sz="1600" b="1">
                <a:solidFill>
                  <a:srgbClr val="333399"/>
                </a:solidFill>
              </a:rPr>
              <a:t>РОД) И ЈЕДАН БРОЈ-ЈЕДНИНУ.КАДА СЕ ПОЈАВЕ У МНОЖИНИ </a:t>
            </a:r>
          </a:p>
          <a:p>
            <a:pPr algn="ctr" eaLnBrk="1" hangingPunct="1"/>
            <a:r>
              <a:rPr lang="sr-Cyrl-CS" altLang="sr-Latn-RS" sz="1600" b="1">
                <a:solidFill>
                  <a:srgbClr val="333399"/>
                </a:solidFill>
              </a:rPr>
              <a:t>ПОСТАЈУ ЗАЈЕДНИЧКЕ ИМЕНИЦЕ.</a:t>
            </a:r>
            <a:endParaRPr lang="en-US" altLang="sr-Latn-RS" sz="1600" b="1">
              <a:solidFill>
                <a:srgbClr val="333399"/>
              </a:solidFill>
            </a:endParaRP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5181600" y="12192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брашна</a:t>
            </a:r>
            <a:endParaRPr lang="en-US" altLang="sr-Latn-RS" b="1"/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4876800" y="16764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брашна</a:t>
            </a:r>
            <a:endParaRPr lang="en-US" altLang="sr-Latn-RS" b="1"/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4800600" y="20574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брашна</a:t>
            </a:r>
            <a:endParaRPr lang="en-US" altLang="sr-Latn-RS" b="1"/>
          </a:p>
        </p:txBody>
      </p:sp>
      <p:sp>
        <p:nvSpPr>
          <p:cNvPr id="52235" name="Text Box 11"/>
          <p:cNvSpPr txBox="1">
            <a:spLocks noChangeArrowheads="1"/>
          </p:cNvSpPr>
          <p:nvPr/>
        </p:nvSpPr>
        <p:spPr bwMode="auto">
          <a:xfrm>
            <a:off x="304800" y="3124200"/>
            <a:ext cx="6248400" cy="396875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66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000" b="1" u="sng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РОД ГРАДИВНИХ ИМЕНИЦА:</a:t>
            </a:r>
            <a:endParaRPr lang="en-US" altLang="sr-Latn-RS" sz="2000" b="1" u="sng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1066800" y="3581400"/>
            <a:ext cx="1295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МУШКИ РОД: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2237" name="Text Box 13"/>
          <p:cNvSpPr txBox="1">
            <a:spLocks noChangeArrowheads="1"/>
          </p:cNvSpPr>
          <p:nvPr/>
        </p:nvSpPr>
        <p:spPr bwMode="auto">
          <a:xfrm>
            <a:off x="2057400" y="3810000"/>
            <a:ext cx="388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/>
          </a:p>
        </p:txBody>
      </p: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2057400" y="3657600"/>
            <a:ext cx="426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КАМЕН,ПЕСАК,КРЕЧ,ШЕЋЕР,...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2239" name="Text Box 15"/>
          <p:cNvSpPr txBox="1">
            <a:spLocks noChangeArrowheads="1"/>
          </p:cNvSpPr>
          <p:nvPr/>
        </p:nvSpPr>
        <p:spPr bwMode="auto">
          <a:xfrm>
            <a:off x="1066800" y="4191000"/>
            <a:ext cx="106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ЖЕНСКИ РОД: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2240" name="Text Box 16"/>
          <p:cNvSpPr txBox="1">
            <a:spLocks noChangeArrowheads="1"/>
          </p:cNvSpPr>
          <p:nvPr/>
        </p:nvSpPr>
        <p:spPr bwMode="auto">
          <a:xfrm>
            <a:off x="2209800" y="4191000"/>
            <a:ext cx="381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КОЖА,ГУМА,ПЛАСТИКА,ВУНА,..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2241" name="Text Box 17"/>
          <p:cNvSpPr txBox="1">
            <a:spLocks noChangeArrowheads="1"/>
          </p:cNvSpPr>
          <p:nvPr/>
        </p:nvSpPr>
        <p:spPr bwMode="auto">
          <a:xfrm>
            <a:off x="1066800" y="47244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СРЕДЊИ РОД: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2286000" y="4876800"/>
            <a:ext cx="434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СТАКЛО,БРАШНО,ЗЛАТО, ДРВО,...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52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2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2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2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/>
      <p:bldP spid="52228" grpId="0"/>
      <p:bldP spid="52229" grpId="0"/>
      <p:bldP spid="52230" grpId="0" animBg="1"/>
      <p:bldP spid="52231" grpId="0" animBg="1"/>
      <p:bldP spid="52232" grpId="0"/>
      <p:bldP spid="52233" grpId="0"/>
      <p:bldP spid="52234" grpId="0"/>
      <p:bldP spid="52238" grpId="0"/>
      <p:bldP spid="52239" grpId="0"/>
      <p:bldP spid="52240" grpId="0"/>
      <p:bldP spid="52241" grpId="0"/>
      <p:bldP spid="522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hlink"/>
          </a:fgClr>
          <a:bgClr>
            <a:schemeClr val="accent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153400" cy="457200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accent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400" b="1"/>
              <a:t>ЗАДАЦИ ЗА ВЕЖБУ</a:t>
            </a:r>
            <a:endParaRPr lang="en-US" altLang="sr-Latn-RS" sz="2400" b="1"/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304800" y="990600"/>
            <a:ext cx="8534400" cy="158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1. </a:t>
            </a:r>
            <a:r>
              <a:rPr lang="sr-Cyrl-CS" altLang="sr-Latn-RS" sz="1600" b="1"/>
              <a:t>ДОПУНИ РЕЧЕНИЦЕ: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 b="1"/>
              <a:t>ХАЉИНУ ОД __________,ЦИПЕЛЕ ОД ___________ И НАКИТ ОД ____________СУ ОБАВЕЗНА ТОАЛЕТА ЗА ВЕЧЕРЊИ ИЗЛАЗАК.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 b="1"/>
              <a:t>МОРСКИ ТАЛАС СРУШИО ЈЕ КУЛУ ОД __________ И ЛЕЖАЉКЕ ОД________ .            У ЈЕЛО ТРЕБА ДОДАТИ ЈОШ МАЛО_________.</a:t>
            </a:r>
            <a:endParaRPr lang="en-US" altLang="sr-Latn-RS" b="1"/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304800" y="2971800"/>
            <a:ext cx="83058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2. КОЈЕ ЈЕ ТВОЈЕ ОМИЉЕНО ЈЕЛО?НАПОШИ ОД ЧЕГА СЕ ПРАВИ.</a:t>
            </a:r>
          </a:p>
          <a:p>
            <a:pPr eaLnBrk="1" hangingPunct="1">
              <a:spcBef>
                <a:spcPct val="50000"/>
              </a:spcBef>
            </a:pPr>
            <a:endParaRPr lang="en-US" altLang="sr-Latn-RS" b="1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381000" y="4419600"/>
            <a:ext cx="807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/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304800" y="3505200"/>
            <a:ext cx="8153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3. НАПИШИ ТРИ РЕЧЕНИЦЕ У КОЈИМА ЋЕ ИМЕНИЦА ЗЕМЉА ИМАТИ ЗНАЧЕЊА:У ПРВОЈ-ВЛАСТИТЕ ИМЕНИЦЕ,У ДРУГОЈ-ЗАЈЕДНИЧКЕ А У ТРЕЋОЈ-ГРАДИВНЕ.</a:t>
            </a:r>
            <a:endParaRPr lang="en-US" altLang="sr-Latn-RS" b="1"/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304800" y="4876800"/>
            <a:ext cx="80010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4. ПРОЧИТАЈ РЕЦЕПТ МОГ ДЕКЕ КУВАРА И ПОДВУЦИ ГРАДИВНЕ ИМЕНИЦЕ: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/>
              <a:t>У суд сипај пола литре воде.Затим додај 500г.брашна,200г.чоколаде,150г.шећета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/>
              <a:t>Добро умути масу,затим додај 2дл.уља,кашику какаоа,мало рума,пар капи сока од лимуна,и мало квасца.Од тога прави колачиће и пеци у врућој рерни.Пријатно!</a:t>
            </a:r>
            <a:endParaRPr lang="en-US" altLang="sr-Latn-RS" sz="1600"/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1905000" y="13716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i="1">
                <a:solidFill>
                  <a:srgbClr val="D4008D"/>
                </a:solidFill>
              </a:rPr>
              <a:t>свиле</a:t>
            </a:r>
            <a:endParaRPr lang="en-US" altLang="sr-Latn-RS" i="1">
              <a:solidFill>
                <a:srgbClr val="D4008D"/>
              </a:solidFill>
            </a:endParaRPr>
          </a:p>
        </p:txBody>
      </p: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4343400" y="13716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i="1">
                <a:solidFill>
                  <a:srgbClr val="D4008D"/>
                </a:solidFill>
              </a:rPr>
              <a:t>коже</a:t>
            </a:r>
            <a:endParaRPr lang="en-US" altLang="sr-Latn-RS" i="1">
              <a:solidFill>
                <a:srgbClr val="D4008D"/>
              </a:solidFill>
            </a:endParaRPr>
          </a:p>
        </p:txBody>
      </p: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7010400" y="1371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i="1">
                <a:solidFill>
                  <a:srgbClr val="D4008D"/>
                </a:solidFill>
              </a:rPr>
              <a:t>сребра</a:t>
            </a:r>
            <a:endParaRPr lang="en-US" altLang="sr-Latn-RS" i="1">
              <a:solidFill>
                <a:srgbClr val="D4008D"/>
              </a:solidFill>
            </a:endParaRP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4343400" y="19812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i="1">
                <a:solidFill>
                  <a:schemeClr val="tx2"/>
                </a:solidFill>
              </a:rPr>
              <a:t>песка</a:t>
            </a:r>
            <a:endParaRPr lang="en-US" altLang="sr-Latn-RS" i="1">
              <a:solidFill>
                <a:schemeClr val="tx2"/>
              </a:solidFill>
            </a:endParaRP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7010400" y="19812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i="1">
                <a:solidFill>
                  <a:schemeClr val="tx2"/>
                </a:solidFill>
              </a:rPr>
              <a:t>дрвета</a:t>
            </a:r>
            <a:endParaRPr lang="en-US" altLang="sr-Latn-RS" i="1">
              <a:solidFill>
                <a:schemeClr val="tx2"/>
              </a:solidFill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3962400" y="2209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i="1">
                <a:solidFill>
                  <a:srgbClr val="FF6600"/>
                </a:solidFill>
              </a:rPr>
              <a:t>соли</a:t>
            </a:r>
            <a:endParaRPr lang="en-US" altLang="sr-Latn-RS" i="1">
              <a:solidFill>
                <a:srgbClr val="FF6600"/>
              </a:solidFill>
            </a:endParaRPr>
          </a:p>
        </p:txBody>
      </p:sp>
      <p:sp>
        <p:nvSpPr>
          <p:cNvPr id="53262" name="Line 14"/>
          <p:cNvSpPr>
            <a:spLocks noChangeShapeType="1"/>
          </p:cNvSpPr>
          <p:nvPr/>
        </p:nvSpPr>
        <p:spPr bwMode="auto">
          <a:xfrm>
            <a:off x="2667000" y="5867400"/>
            <a:ext cx="381000" cy="0"/>
          </a:xfrm>
          <a:prstGeom prst="line">
            <a:avLst/>
          </a:prstGeom>
          <a:noFill/>
          <a:ln w="38100">
            <a:solidFill>
              <a:srgbClr val="FFAD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53263" name="Line 15"/>
          <p:cNvSpPr>
            <a:spLocks noChangeShapeType="1"/>
          </p:cNvSpPr>
          <p:nvPr/>
        </p:nvSpPr>
        <p:spPr bwMode="auto">
          <a:xfrm>
            <a:off x="4800600" y="5867400"/>
            <a:ext cx="838200" cy="0"/>
          </a:xfrm>
          <a:prstGeom prst="line">
            <a:avLst/>
          </a:prstGeom>
          <a:noFill/>
          <a:ln w="38100">
            <a:solidFill>
              <a:srgbClr val="FFAD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53264" name="Line 16"/>
          <p:cNvSpPr>
            <a:spLocks noChangeShapeType="1"/>
          </p:cNvSpPr>
          <p:nvPr/>
        </p:nvSpPr>
        <p:spPr bwMode="auto">
          <a:xfrm>
            <a:off x="7543800" y="5867400"/>
            <a:ext cx="762000" cy="0"/>
          </a:xfrm>
          <a:prstGeom prst="line">
            <a:avLst/>
          </a:prstGeom>
          <a:noFill/>
          <a:ln w="38100">
            <a:solidFill>
              <a:srgbClr val="FFAD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>
            <a:off x="3733800" y="6248400"/>
            <a:ext cx="381000" cy="0"/>
          </a:xfrm>
          <a:prstGeom prst="line">
            <a:avLst/>
          </a:prstGeom>
          <a:noFill/>
          <a:ln w="38100">
            <a:solidFill>
              <a:srgbClr val="FFAD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53266" name="Line 18"/>
          <p:cNvSpPr>
            <a:spLocks noChangeShapeType="1"/>
          </p:cNvSpPr>
          <p:nvPr/>
        </p:nvSpPr>
        <p:spPr bwMode="auto">
          <a:xfrm>
            <a:off x="4953000" y="6248400"/>
            <a:ext cx="609600" cy="0"/>
          </a:xfrm>
          <a:prstGeom prst="line">
            <a:avLst/>
          </a:prstGeom>
          <a:noFill/>
          <a:ln w="38100">
            <a:solidFill>
              <a:srgbClr val="FFAD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53267" name="Line 19"/>
          <p:cNvSpPr>
            <a:spLocks noChangeShapeType="1"/>
          </p:cNvSpPr>
          <p:nvPr/>
        </p:nvSpPr>
        <p:spPr bwMode="auto">
          <a:xfrm>
            <a:off x="6096000" y="6248400"/>
            <a:ext cx="533400" cy="0"/>
          </a:xfrm>
          <a:prstGeom prst="line">
            <a:avLst/>
          </a:prstGeom>
          <a:noFill/>
          <a:ln w="38100">
            <a:solidFill>
              <a:srgbClr val="FFAD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53268" name="Line 20"/>
          <p:cNvSpPr>
            <a:spLocks noChangeShapeType="1"/>
          </p:cNvSpPr>
          <p:nvPr/>
        </p:nvSpPr>
        <p:spPr bwMode="auto">
          <a:xfrm>
            <a:off x="7543800" y="6248400"/>
            <a:ext cx="533400" cy="0"/>
          </a:xfrm>
          <a:prstGeom prst="line">
            <a:avLst/>
          </a:prstGeom>
          <a:noFill/>
          <a:ln w="38100">
            <a:solidFill>
              <a:srgbClr val="FFAD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>
            <a:off x="2209800" y="6477000"/>
            <a:ext cx="609600" cy="0"/>
          </a:xfrm>
          <a:prstGeom prst="line">
            <a:avLst/>
          </a:prstGeom>
          <a:noFill/>
          <a:ln w="38100">
            <a:solidFill>
              <a:srgbClr val="FFAD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3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3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3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53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53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3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2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2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2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30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  <p:bldP spid="53252" grpId="0"/>
      <p:bldP spid="53254" grpId="0"/>
      <p:bldP spid="53255" grpId="0"/>
      <p:bldP spid="53256" grpId="0"/>
      <p:bldP spid="53259" grpId="0"/>
      <p:bldP spid="53260" grpId="0"/>
      <p:bldP spid="53261" grpId="0"/>
      <p:bldP spid="53262" grpId="0" animBg="1"/>
      <p:bldP spid="53263" grpId="0" animBg="1"/>
      <p:bldP spid="53264" grpId="0" animBg="1"/>
      <p:bldP spid="53265" grpId="0" animBg="1"/>
      <p:bldP spid="53266" grpId="0" animBg="1"/>
      <p:bldP spid="53267" grpId="0" animBg="1"/>
      <p:bldP spid="53268" grpId="0" animBg="1"/>
      <p:bldP spid="5326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folHlink">
                <a:gamma/>
                <a:tint val="53725"/>
                <a:invGamma/>
              </a:schemeClr>
            </a:gs>
            <a:gs pos="100000">
              <a:schemeClr val="fol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990600" y="0"/>
            <a:ext cx="6629400" cy="2438400"/>
          </a:xfrm>
          <a:prstGeom prst="irregularSeal2">
            <a:avLst/>
          </a:prstGeom>
          <a:solidFill>
            <a:srgbClr val="FFAB2F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4275" name="AutoShape 3"/>
          <p:cNvSpPr>
            <a:spLocks noChangeArrowheads="1"/>
          </p:cNvSpPr>
          <p:nvPr/>
        </p:nvSpPr>
        <p:spPr bwMode="auto">
          <a:xfrm rot="4201371">
            <a:off x="3171825" y="-885825"/>
            <a:ext cx="1581150" cy="4267200"/>
          </a:xfrm>
          <a:prstGeom prst="irregularSeal2">
            <a:avLst/>
          </a:prstGeom>
          <a:solidFill>
            <a:srgbClr val="FFFF33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rot="10800000" vert="eaVert" wrap="none" anchor="ctr"/>
          <a:lstStyle/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</a:rPr>
              <a:t>ДОМАЋИ</a:t>
            </a:r>
          </a:p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</a:rPr>
              <a:t>ЗАДАТАК</a:t>
            </a:r>
            <a:r>
              <a:rPr lang="sr-Cyrl-CS" altLang="sr-Latn-RS">
                <a:solidFill>
                  <a:srgbClr val="FF6600"/>
                </a:solidFill>
              </a:rPr>
              <a:t>!</a:t>
            </a:r>
            <a:endParaRPr lang="en-US" altLang="sr-Latn-RS">
              <a:solidFill>
                <a:srgbClr val="FF6600"/>
              </a:solidFill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762000" y="2286000"/>
            <a:ext cx="3200400" cy="1371600"/>
          </a:xfrm>
          <a:prstGeom prst="rect">
            <a:avLst/>
          </a:prstGeom>
          <a:solidFill>
            <a:srgbClr val="FFB84F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rgbClr val="8A7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4267200" y="2286000"/>
            <a:ext cx="3352800" cy="1371600"/>
          </a:xfrm>
          <a:prstGeom prst="rect">
            <a:avLst/>
          </a:prstGeom>
          <a:solidFill>
            <a:srgbClr val="FFB84F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rgbClr val="8A7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762000" y="5105400"/>
            <a:ext cx="3200400" cy="1371600"/>
          </a:xfrm>
          <a:prstGeom prst="rect">
            <a:avLst/>
          </a:prstGeom>
          <a:solidFill>
            <a:srgbClr val="FFAE37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rgbClr val="8A7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4419600" y="5105400"/>
            <a:ext cx="3352800" cy="1295400"/>
          </a:xfrm>
          <a:prstGeom prst="rect">
            <a:avLst/>
          </a:prstGeom>
          <a:solidFill>
            <a:srgbClr val="FFAB2F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rgbClr val="8A7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4280" name="AutoShape 8"/>
          <p:cNvSpPr>
            <a:spLocks noChangeArrowheads="1"/>
          </p:cNvSpPr>
          <p:nvPr/>
        </p:nvSpPr>
        <p:spPr bwMode="auto">
          <a:xfrm>
            <a:off x="990600" y="2286000"/>
            <a:ext cx="2362200" cy="1447800"/>
          </a:xfrm>
          <a:prstGeom prst="horizontalScroll">
            <a:avLst>
              <a:gd name="adj" fmla="val 12500"/>
            </a:avLst>
          </a:prstGeom>
          <a:solidFill>
            <a:srgbClr val="FFD2A5"/>
          </a:solidFill>
          <a:ln w="38100">
            <a:solidFill>
              <a:srgbClr val="B8B4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auto">
          <a:xfrm>
            <a:off x="1143000" y="5105400"/>
            <a:ext cx="2514600" cy="1371600"/>
          </a:xfrm>
          <a:prstGeom prst="horizontalScroll">
            <a:avLst>
              <a:gd name="adj" fmla="val 12500"/>
            </a:avLst>
          </a:prstGeom>
          <a:solidFill>
            <a:srgbClr val="FFD2A5"/>
          </a:solidFill>
          <a:ln w="38100">
            <a:solidFill>
              <a:srgbClr val="B8B4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>
            <a:off x="4572000" y="2133600"/>
            <a:ext cx="2667000" cy="1524000"/>
          </a:xfrm>
          <a:prstGeom prst="horizontalScroll">
            <a:avLst>
              <a:gd name="adj" fmla="val 12500"/>
            </a:avLst>
          </a:prstGeom>
          <a:solidFill>
            <a:srgbClr val="FFD2A5"/>
          </a:solidFill>
          <a:ln w="38100">
            <a:solidFill>
              <a:srgbClr val="B8B4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4283" name="AutoShape 11"/>
          <p:cNvSpPr>
            <a:spLocks noChangeArrowheads="1"/>
          </p:cNvSpPr>
          <p:nvPr/>
        </p:nvSpPr>
        <p:spPr bwMode="auto">
          <a:xfrm>
            <a:off x="4800600" y="5105400"/>
            <a:ext cx="2819400" cy="1295400"/>
          </a:xfrm>
          <a:prstGeom prst="horizontalScroll">
            <a:avLst>
              <a:gd name="adj" fmla="val 12500"/>
            </a:avLst>
          </a:prstGeom>
          <a:solidFill>
            <a:srgbClr val="FFD2A5"/>
          </a:solidFill>
          <a:ln w="38100">
            <a:solidFill>
              <a:srgbClr val="B8B4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54284" name="Text Box 12"/>
          <p:cNvSpPr txBox="1">
            <a:spLocks noChangeArrowheads="1"/>
          </p:cNvSpPr>
          <p:nvPr/>
        </p:nvSpPr>
        <p:spPr bwMode="auto">
          <a:xfrm>
            <a:off x="838200" y="4191000"/>
            <a:ext cx="69342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УПУТСТВО:</a:t>
            </a:r>
            <a:r>
              <a:rPr lang="sr-Cyrl-CS" altLang="sr-Latn-RS" sz="1600" b="1"/>
              <a:t>СВИ УЧЕНИЦИ СА ИСТИМ СЛИЧИЦАМА СУ ЧЛАНОВИ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 b="1"/>
              <a:t>ИСТЕ ГРУПЕ, ЗАДАЦИ СУ НА ПОЛЕЂИНИ.</a:t>
            </a:r>
            <a:endParaRPr lang="en-US" altLang="sr-Latn-RS" b="1"/>
          </a:p>
        </p:txBody>
      </p:sp>
      <p:pic>
        <p:nvPicPr>
          <p:cNvPr id="54285" name="Picture 13" descr="kkk"/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4938" y="2051050"/>
            <a:ext cx="1812925" cy="1046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6" name="Picture 14" descr="KOLA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6663" y="5419725"/>
            <a:ext cx="941387" cy="655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7" name="Picture 15" descr="kol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clrChange>
              <a:clrFrom>
                <a:srgbClr val="F6F6FE"/>
              </a:clrFrom>
              <a:clrTo>
                <a:srgbClr val="F6F6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98700" y="1882775"/>
            <a:ext cx="1169988" cy="1460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8" name="Picture 16" descr="KULA2"/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5257800"/>
            <a:ext cx="1096963" cy="962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42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42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1" dur="20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nimBg="1"/>
      <p:bldP spid="54275" grpId="0" animBg="1"/>
      <p:bldP spid="54276" grpId="0" animBg="1"/>
      <p:bldP spid="54277" grpId="0" animBg="1"/>
      <p:bldP spid="54278" grpId="0" animBg="1"/>
      <p:bldP spid="54279" grpId="0" animBg="1"/>
      <p:bldP spid="54280" grpId="0" animBg="1"/>
      <p:bldP spid="54281" grpId="0" animBg="1"/>
      <p:bldP spid="54282" grpId="0" animBg="1"/>
      <p:bldP spid="54283" grpId="0" animBg="1"/>
      <p:bldP spid="542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C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743200"/>
            <a:ext cx="2424113" cy="3886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299" name="AutoShap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124200" y="2133600"/>
            <a:ext cx="3810000" cy="3581400"/>
          </a:xfrm>
          <a:prstGeom prst="star5">
            <a:avLst/>
          </a:prstGeom>
          <a:solidFill>
            <a:srgbClr val="C6A9FF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9A00D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3" action="ppaction://hlinksldjump"/>
              </a:rPr>
              <a:t>КИНЕСКИ</a:t>
            </a:r>
            <a:r>
              <a:rPr lang="sr-Cyrl-CS" altLang="sr-Latn-RS" b="1">
                <a:solidFill>
                  <a:srgbClr val="9A00D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ЗИД</a:t>
            </a:r>
            <a:endParaRPr lang="en-US" altLang="sr-Latn-RS" b="1">
              <a:solidFill>
                <a:srgbClr val="9A00D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5300" name="AutoShap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410200" y="1447800"/>
            <a:ext cx="3581400" cy="3124200"/>
          </a:xfrm>
          <a:prstGeom prst="star5">
            <a:avLst/>
          </a:prstGeom>
          <a:solidFill>
            <a:srgbClr val="AB81FF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9A00D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АЈФЕЛОВА</a:t>
            </a:r>
            <a:endParaRPr lang="sr-Cyrl-CS" altLang="sr-Latn-RS" b="1">
              <a:solidFill>
                <a:srgbClr val="9A00D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/>
            <a:r>
              <a:rPr lang="sr-Cyrl-CS" altLang="sr-Latn-RS" b="1">
                <a:solidFill>
                  <a:srgbClr val="9A00D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КУЛА</a:t>
            </a:r>
            <a:endParaRPr lang="en-US" altLang="sr-Latn-RS" b="1">
              <a:solidFill>
                <a:srgbClr val="9A00D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5301" name="AutoShape 5"/>
          <p:cNvSpPr>
            <a:spLocks noChangeArrowheads="1"/>
          </p:cNvSpPr>
          <p:nvPr/>
        </p:nvSpPr>
        <p:spPr bwMode="auto">
          <a:xfrm>
            <a:off x="5257800" y="3962400"/>
            <a:ext cx="3505200" cy="2895600"/>
          </a:xfrm>
          <a:prstGeom prst="star5">
            <a:avLst/>
          </a:prstGeom>
          <a:solidFill>
            <a:srgbClr val="9B69FF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9A00D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5" action="ppaction://hlinksldjump"/>
              </a:rPr>
              <a:t>НАЈВЕЋИ</a:t>
            </a:r>
            <a:endParaRPr lang="sr-Cyrl-CS" altLang="sr-Latn-RS" b="1">
              <a:solidFill>
                <a:srgbClr val="9A00D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/>
            <a:r>
              <a:rPr lang="sr-Cyrl-CS" altLang="sr-Latn-RS" b="1">
                <a:solidFill>
                  <a:srgbClr val="9A00D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ОПАНАК</a:t>
            </a:r>
            <a:endParaRPr lang="en-US" altLang="sr-Latn-RS" b="1">
              <a:solidFill>
                <a:srgbClr val="9A00D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5302" name="AutoShape 6"/>
          <p:cNvSpPr>
            <a:spLocks noChangeArrowheads="1"/>
          </p:cNvSpPr>
          <p:nvPr/>
        </p:nvSpPr>
        <p:spPr bwMode="auto">
          <a:xfrm>
            <a:off x="1828800" y="457200"/>
            <a:ext cx="3810000" cy="1600200"/>
          </a:xfrm>
          <a:prstGeom prst="wedgeRoundRectCallout">
            <a:avLst>
              <a:gd name="adj1" fmla="val -42708"/>
              <a:gd name="adj2" fmla="val 149403"/>
              <a:gd name="adj3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28398" dir="1593903" algn="ctr" rotWithShape="0">
              <a:srgbClr val="D4008D"/>
            </a:outerShdw>
          </a:effectLst>
        </p:spPr>
        <p:txBody>
          <a:bodyPr/>
          <a:lstStyle/>
          <a:p>
            <a:pPr algn="ctr" eaLnBrk="1" hangingPunct="1"/>
            <a:endParaRPr lang="sr-Cyrl-CS" altLang="sr-Latn-RS" sz="2400"/>
          </a:p>
          <a:p>
            <a:pPr algn="ctr" eaLnBrk="1" hangingPunct="1"/>
            <a:endParaRPr lang="sr-Cyrl-CS" altLang="sr-Latn-RS" sz="2400"/>
          </a:p>
          <a:p>
            <a:pPr algn="ctr" eaLnBrk="1" hangingPunct="1"/>
            <a:r>
              <a:rPr lang="sr-Cyrl-CS" altLang="sr-Latn-R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ЗАНИМЉИВОСТИ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nimBg="1"/>
      <p:bldP spid="55300" grpId="0" animBg="1"/>
      <p:bldP spid="5530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kkyid+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990600"/>
            <a:ext cx="2590800" cy="1741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6323" name="Picture 3" descr="kina4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1188" y="3314700"/>
            <a:ext cx="2292350" cy="2044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4953000" y="1066800"/>
            <a:ext cx="3657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КИНЕСКИ ЗИД ЈЕ НАЈОГРОМНИЈА ГРАЂЕВИНА НА СВЕТУ.</a:t>
            </a:r>
            <a:endParaRPr lang="en-US" altLang="sr-Latn-RS" b="1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953000" y="2209800"/>
            <a:ext cx="3657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ДУГ  ЈЕ 2450 км,ВИСОК 16 м, ДОЛЕ ЈЕ ШИРОК 8м, А ГОРЕ 5м.</a:t>
            </a:r>
            <a:endParaRPr lang="en-US" altLang="sr-Latn-RS" b="1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4953000" y="3276600"/>
            <a:ext cx="3810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НА СВАКИХ 100м БИО ЈЕ СТРАЖАРСКИ ТОРАЊ УКУПНО 4000.</a:t>
            </a:r>
            <a:endParaRPr lang="en-US" altLang="sr-Latn-RS" b="1"/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4953000" y="4724400"/>
            <a:ext cx="38862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ЗА ИЗГРАДЊУ ЈЕ БИО ОДГОВОРАН ЦАР ЛИ-ХУАНГ-ТИ. МНОГЕ ДИНАСТИЈЕ СУ ГА КОРИСТИЛЕ У СВРХУ ОДБРАНЕ</a:t>
            </a:r>
            <a:r>
              <a:rPr lang="sr-Cyrl-CS" altLang="sr-Latn-RS"/>
              <a:t>.</a:t>
            </a:r>
            <a:endParaRPr lang="en-US" altLang="sr-Latn-RS"/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1752600" y="228600"/>
            <a:ext cx="5181600" cy="495300"/>
          </a:xfrm>
          <a:prstGeom prst="rect">
            <a:avLst/>
          </a:prstGeom>
          <a:gradFill rotWithShape="1">
            <a:gsLst>
              <a:gs pos="0">
                <a:srgbClr val="FFADFF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4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КИНЕСКИ ЗИД</a:t>
            </a:r>
            <a:endParaRPr lang="en-US" altLang="sr-Latn-RS" sz="2400" b="1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9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43400" y="6096000"/>
            <a:ext cx="762000" cy="3810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7400"/>
                            </p:stCondLst>
                            <p:childTnLst>
                              <p:par>
                                <p:cTn id="3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63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  <p:bldP spid="56325" grpId="0"/>
      <p:bldP spid="56326" grpId="0"/>
      <p:bldP spid="56327" grpId="0"/>
      <p:bldP spid="563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akula=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143000"/>
            <a:ext cx="3451225" cy="419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2057400" y="381000"/>
            <a:ext cx="5410200" cy="514350"/>
          </a:xfrm>
          <a:prstGeom prst="rect">
            <a:avLst/>
          </a:prstGeom>
          <a:gradFill rotWithShape="1">
            <a:gsLst>
              <a:gs pos="0">
                <a:srgbClr val="FFADFF"/>
              </a:gs>
              <a:gs pos="50000">
                <a:schemeClr val="folHlink"/>
              </a:gs>
              <a:gs pos="100000">
                <a:srgbClr val="FFADFF"/>
              </a:gs>
            </a:gsLst>
            <a:lin ang="54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4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АЈФЕЛОВА КУЛА</a:t>
            </a:r>
            <a:endParaRPr lang="en-US" altLang="sr-Latn-RS" sz="2400" b="1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4495800" y="1447800"/>
            <a:ext cx="3657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АЈФЕЛОВА КУЛА ИЗГРАЂЕНА У ЧАСТ ПЕРИСКЕ ИЗЛОЖБЕ ЈОШ 1889.Г.</a:t>
            </a:r>
            <a:endParaRPr lang="en-US" altLang="sr-Latn-RS" b="1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5181600" y="2514600"/>
            <a:ext cx="3962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ИЗГРАЂЕНА ЈЕ ОД ЛЕПИХ СТУБОВА РЕШЕТКАСТОГ ГВОЗЂА.ЊЕНА ВИСИНА ЈЕ 320м</a:t>
            </a:r>
            <a:r>
              <a:rPr lang="sr-Cyrl-CS" altLang="sr-Latn-RS"/>
              <a:t>.</a:t>
            </a:r>
            <a:endParaRPr lang="en-US" altLang="sr-Latn-RS"/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4495800" y="3886200"/>
            <a:ext cx="3886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НА КУЛИ ПОСТОЈЕ ТРИ ПЛАТФОРМЕ ДО КОЈИХ СЕ СТИЖЕ ЛИФТОМ.</a:t>
            </a:r>
            <a:endParaRPr lang="en-US" altLang="sr-Latn-RS" b="1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4876800" y="4876800"/>
            <a:ext cx="39624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НА ВРХУ СЕ НАЛАЗИ НАУЧНА ЛАБОРАТОРИЈА У КОЈОЈ СЕ ПРОУЧАВА ВАЗДУШНИ ПРИТИСАК,СТРУЈЕ,ОБЛАЦИ,ВЕТРОВИ И ПАДАВИНЕ</a:t>
            </a:r>
            <a:endParaRPr lang="en-US" altLang="sr-Latn-RS" b="1"/>
          </a:p>
        </p:txBody>
      </p:sp>
      <p:sp>
        <p:nvSpPr>
          <p:cNvPr id="57352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438400" y="6096000"/>
            <a:ext cx="762000" cy="3810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49" grpId="0"/>
      <p:bldP spid="57350" grpId="0"/>
      <p:bldP spid="57351" grpId="0"/>
      <p:bldP spid="573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676400" y="381000"/>
            <a:ext cx="5638800" cy="514350"/>
          </a:xfrm>
          <a:prstGeom prst="rect">
            <a:avLst/>
          </a:prstGeom>
          <a:gradFill rotWithShape="1">
            <a:gsLst>
              <a:gs pos="0">
                <a:srgbClr val="FFAD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5715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4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НАЈВЕЋИ ОПАНАК</a:t>
            </a:r>
            <a:endParaRPr lang="en-US" altLang="sr-Latn-RS" sz="2400" b="1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58371" name="Picture 3" descr="opanak+"/>
          <p:cNvPicPr>
            <a:picLocks noChangeAspect="1" noChangeArrowheads="1"/>
          </p:cNvPicPr>
          <p:nvPr>
            <p:ph/>
          </p:nvPr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0200" y="1436688"/>
            <a:ext cx="3121025" cy="2978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4572000" y="1524000"/>
            <a:ext cx="3581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ОВАЈ НАЈВЕЋИ ОПАНАК НА СВЕТУ НАПРАВЉЕН ЈЕ КОД НАС,У СВИЛАЈНЦУ.</a:t>
            </a:r>
            <a:endParaRPr lang="en-US" altLang="sr-Latn-RS" b="1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4495800" y="2819400"/>
            <a:ext cx="37338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ЗА ЊЕГОВУ ИЗРАДУ УТРОШЕНО ЈЕ 30 КВАДРАТА КОЖЕ-КОЖЕ ОД 6 БИКОВА.</a:t>
            </a:r>
            <a:endParaRPr lang="en-US" altLang="sr-Latn-RS" b="1"/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4419600" y="4191000"/>
            <a:ext cx="3581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ЗА ЧАРАПУ ОПАНКА,ОБИМА 7,5 м ПОТРЕБНА ЈЕ ВУНА ДВЕ ОВЦЕ.</a:t>
            </a:r>
            <a:endParaRPr lang="en-US" altLang="sr-Latn-RS" b="1"/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4495800" y="5410200"/>
            <a:ext cx="3581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ПО ПРОРАЧУНИМА ЧОВЕК ЗА ОВАЈ ОПАНАК ТРЕБАОБ БИ ДА БУДЕ ВИСОК 39м.</a:t>
            </a:r>
            <a:endParaRPr lang="en-US" altLang="sr-Latn-RS" b="1"/>
          </a:p>
        </p:txBody>
      </p:sp>
      <p:sp>
        <p:nvSpPr>
          <p:cNvPr id="58376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14600" y="6096000"/>
            <a:ext cx="685800" cy="381000"/>
          </a:xfrm>
          <a:prstGeom prst="leftArrow">
            <a:avLst>
              <a:gd name="adj1" fmla="val 50000"/>
              <a:gd name="adj2" fmla="val 4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58373" grpId="0"/>
      <p:bldP spid="58374" grpId="0"/>
      <p:bldP spid="58375" grpId="0"/>
      <p:bldP spid="583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990600" y="533400"/>
            <a:ext cx="678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sr-Latn-RS" altLang="sr-Latn-RS" sz="2400" b="1" i="1"/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1524000" y="381000"/>
            <a:ext cx="6705600" cy="914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rgbClr val="DDDDDD"/>
              </a:gs>
              <a:gs pos="100000">
                <a:schemeClr val="accent1"/>
              </a:gs>
            </a:gsLst>
            <a:lin ang="5400000" scaled="1"/>
          </a:gradFill>
          <a:ln w="5715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rgbClr val="CC99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32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СИЖЕ РАДА</a:t>
            </a:r>
            <a:endParaRPr lang="en-US" altLang="sr-Latn-RS" sz="32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685800" y="1600200"/>
            <a:ext cx="7010400" cy="476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¯"/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УВОДНИ ДЕО (5 МИНУТА):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sr-Cyrl-C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sr-Cyrl-CS" altLang="sr-Latn-RS" b="1">
                <a:solidFill>
                  <a:srgbClr val="990000"/>
                </a:solidFill>
              </a:rPr>
              <a:t>Формирање група, давање задатака, разговор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sr-Cyrl-CS" altLang="sr-Latn-RS" b="1">
              <a:solidFill>
                <a:srgbClr val="990000"/>
              </a:solidFill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¯"/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ГЛАВНИ ДЕО (30 МИНУТА):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¯"/>
            </a:pPr>
            <a:endParaRPr lang="sr-Cyrl-C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sr-Cyrl-CS" altLang="sr-Latn-RS" b="1">
                <a:solidFill>
                  <a:srgbClr val="990000"/>
                </a:solidFill>
              </a:rPr>
              <a:t>Израда задатака, програмирани материјал, слагалица, асоцијација, откривалица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sr-Cyrl-CS" altLang="sr-Latn-RS" b="1">
              <a:solidFill>
                <a:srgbClr val="990000"/>
              </a:solidFill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¯"/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ЗАВРШНИ ДЕО(10 МИНУТА):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¯"/>
            </a:pPr>
            <a:endParaRPr lang="sr-Cyrl-C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sr-Cyrl-CS" altLang="sr-Latn-RS" b="1">
                <a:solidFill>
                  <a:srgbClr val="990000"/>
                </a:solidFill>
              </a:rPr>
              <a:t>Слушање песме, давање домаћег задатка</a:t>
            </a:r>
            <a:r>
              <a:rPr lang="sr-Cyrl-CS" altLang="sr-Latn-RS"/>
              <a:t>.</a:t>
            </a:r>
            <a:endParaRPr lang="en-US" altLang="sr-Latn-RS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prome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4008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1736725" y="2246313"/>
            <a:ext cx="1841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sr-Latn-RS" altLang="sr-Latn-RS" sz="5400">
              <a:latin typeface="Verdana" panose="020B0604030504040204" pitchFamily="34" charset="0"/>
            </a:endParaRPr>
          </a:p>
        </p:txBody>
      </p:sp>
      <p:sp>
        <p:nvSpPr>
          <p:cNvPr id="61444" name="AutoShape 4"/>
          <p:cNvSpPr>
            <a:spLocks noChangeArrowheads="1"/>
          </p:cNvSpPr>
          <p:nvPr/>
        </p:nvSpPr>
        <p:spPr bwMode="auto">
          <a:xfrm>
            <a:off x="5562600" y="533400"/>
            <a:ext cx="2133600" cy="1828800"/>
          </a:xfrm>
          <a:prstGeom prst="wedgeRoundRectCallout">
            <a:avLst>
              <a:gd name="adj1" fmla="val -43750"/>
              <a:gd name="adj2" fmla="val 67537"/>
              <a:gd name="adj3" fmla="val 16667"/>
            </a:avLst>
          </a:prstGeom>
          <a:solidFill>
            <a:srgbClr val="CCCC00"/>
          </a:solidFill>
          <a:ln w="381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sr-Cyrl-CS" altLang="sr-Latn-RS" b="1">
                <a:solidFill>
                  <a:srgbClr val="66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НАДАМ СЕ ДА СТЕ НАУЧИЛИ ЛЕКЦИЈУ СА ПРОШЛОГ ЧАСА!</a:t>
            </a:r>
            <a:endParaRPr lang="en-US" altLang="sr-Latn-RS" b="1">
              <a:solidFill>
                <a:srgbClr val="6666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45" name="AutoShape 5"/>
          <p:cNvSpPr>
            <a:spLocks noChangeArrowheads="1"/>
          </p:cNvSpPr>
          <p:nvPr/>
        </p:nvSpPr>
        <p:spPr bwMode="auto">
          <a:xfrm>
            <a:off x="228600" y="3581400"/>
            <a:ext cx="2133600" cy="1295400"/>
          </a:xfrm>
          <a:prstGeom prst="wedgeRoundRectCallout">
            <a:avLst>
              <a:gd name="adj1" fmla="val 70685"/>
              <a:gd name="adj2" fmla="val -4046"/>
              <a:gd name="adj3" fmla="val 16667"/>
            </a:avLst>
          </a:prstGeom>
          <a:solidFill>
            <a:srgbClr val="CCCC00"/>
          </a:solidFill>
          <a:ln w="381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sr-Cyrl-CS" altLang="sr-Latn-RS" sz="1600" b="1">
                <a:solidFill>
                  <a:srgbClr val="66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ЗДРАВО ДРУГАРИ?</a:t>
            </a:r>
          </a:p>
          <a:p>
            <a:pPr algn="ctr" eaLnBrk="1" hangingPunct="1"/>
            <a:r>
              <a:rPr lang="sr-Cyrl-CS" altLang="sr-Latn-RS" sz="1600" b="1">
                <a:solidFill>
                  <a:srgbClr val="66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МОЖЕМО ЛИ ДА ЗАПОЧНЕМО ЧАС?</a:t>
            </a:r>
            <a:endParaRPr lang="en-US" altLang="sr-Latn-RS" sz="1600" b="1">
              <a:solidFill>
                <a:srgbClr val="6666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46" name="AutoShape 6"/>
          <p:cNvSpPr>
            <a:spLocks noChangeArrowheads="1"/>
          </p:cNvSpPr>
          <p:nvPr/>
        </p:nvSpPr>
        <p:spPr bwMode="auto">
          <a:xfrm>
            <a:off x="1295400" y="304800"/>
            <a:ext cx="2667000" cy="1295400"/>
          </a:xfrm>
          <a:prstGeom prst="cloudCallout">
            <a:avLst>
              <a:gd name="adj1" fmla="val -1014"/>
              <a:gd name="adj2" fmla="val 68014"/>
            </a:avLst>
          </a:prstGeom>
          <a:solidFill>
            <a:srgbClr val="CCCC00"/>
          </a:solidFill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sr-Cyrl-CS" altLang="sr-Latn-RS" sz="1600" b="1">
                <a:solidFill>
                  <a:srgbClr val="66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Какви су ово клинци?Зар не знају с ким имају посла?</a:t>
            </a:r>
            <a:endParaRPr lang="en-US" altLang="sr-Latn-RS" sz="1600" b="1">
              <a:solidFill>
                <a:srgbClr val="6666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nimBg="1"/>
      <p:bldP spid="61445" grpId="0" animBg="1"/>
      <p:bldP spid="614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CCCC00"/>
            </a:gs>
            <a:gs pos="100000">
              <a:srgbClr val="9966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1981200" y="304800"/>
            <a:ext cx="5105400" cy="609600"/>
          </a:xfrm>
          <a:prstGeom prst="rect">
            <a:avLst/>
          </a:prstGeom>
          <a:gradFill rotWithShape="1">
            <a:gsLst>
              <a:gs pos="0">
                <a:srgbClr val="A07600"/>
              </a:gs>
              <a:gs pos="50000">
                <a:srgbClr val="A07600">
                  <a:gamma/>
                  <a:tint val="0"/>
                  <a:invGamma/>
                </a:srgbClr>
              </a:gs>
              <a:gs pos="100000">
                <a:srgbClr val="A07600"/>
              </a:gs>
            </a:gsLst>
            <a:lin ang="5400000" scaled="1"/>
          </a:gradFill>
          <a:ln w="57150">
            <a:solidFill>
              <a:srgbClr val="FF6600"/>
            </a:solidFill>
            <a:miter lim="800000"/>
            <a:headEnd/>
            <a:tailEnd/>
          </a:ln>
          <a:effectLst>
            <a:outerShdw dist="45791" dir="2021404" algn="ctr" rotWithShape="0">
              <a:srgbClr val="000099"/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2400" b="1">
                <a:solidFill>
                  <a:srgbClr val="7B5229"/>
                </a:solidFill>
              </a:rPr>
              <a:t>ЗАДАТАК ЗА СВЕ ГРУПЕ</a:t>
            </a:r>
            <a:endParaRPr lang="en-US" altLang="sr-Latn-RS" sz="2400" b="1">
              <a:solidFill>
                <a:srgbClr val="7B5229"/>
              </a:solidFill>
            </a:endParaRPr>
          </a:p>
        </p:txBody>
      </p:sp>
      <p:sp>
        <p:nvSpPr>
          <p:cNvPr id="64515" name="AutoShape 3"/>
          <p:cNvSpPr>
            <a:spLocks noChangeArrowheads="1"/>
          </p:cNvSpPr>
          <p:nvPr/>
        </p:nvSpPr>
        <p:spPr bwMode="auto">
          <a:xfrm>
            <a:off x="4114800" y="990600"/>
            <a:ext cx="609600" cy="1371600"/>
          </a:xfrm>
          <a:prstGeom prst="downArrow">
            <a:avLst>
              <a:gd name="adj1" fmla="val 50000"/>
              <a:gd name="adj2" fmla="val 5625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sr-Latn-RS"/>
          </a:p>
        </p:txBody>
      </p:sp>
      <p:sp>
        <p:nvSpPr>
          <p:cNvPr id="64516" name="AutoShape 4"/>
          <p:cNvSpPr>
            <a:spLocks noChangeArrowheads="1"/>
          </p:cNvSpPr>
          <p:nvPr/>
        </p:nvSpPr>
        <p:spPr bwMode="auto">
          <a:xfrm>
            <a:off x="2209800" y="2362200"/>
            <a:ext cx="4800600" cy="3962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6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6600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3200400" y="3962400"/>
            <a:ext cx="2667000" cy="1006475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3399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000" b="1" i="1">
                <a:solidFill>
                  <a:srgbClr val="333399"/>
                </a:solidFill>
                <a:latin typeface="Verdana" panose="020B0604030504040204" pitchFamily="34" charset="0"/>
              </a:rPr>
              <a:t>ОД ДОНЕТОГ МАТЕРИЈАЛА НАПРАВИТИ</a:t>
            </a:r>
            <a:endParaRPr lang="en-US" altLang="sr-Latn-RS" sz="2000" b="1" i="1">
              <a:solidFill>
                <a:srgbClr val="333399"/>
              </a:solidFill>
              <a:latin typeface="Verdana" panose="020B0604030504040204" pitchFamily="34" charset="0"/>
            </a:endParaRP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381000" y="1828800"/>
            <a:ext cx="1752600" cy="381000"/>
          </a:xfrm>
          <a:prstGeom prst="rect">
            <a:avLst/>
          </a:prstGeom>
          <a:gradFill rotWithShape="1">
            <a:gsLst>
              <a:gs pos="0">
                <a:srgbClr val="FF9900">
                  <a:gamma/>
                  <a:tint val="30196"/>
                  <a:invGamma/>
                </a:srgbClr>
              </a:gs>
              <a:gs pos="50000">
                <a:srgbClr val="FF9900"/>
              </a:gs>
              <a:gs pos="100000">
                <a:srgbClr val="FF9900">
                  <a:gamma/>
                  <a:tint val="30196"/>
                  <a:invGamma/>
                </a:srgbClr>
              </a:gs>
            </a:gsLst>
            <a:lin ang="5400000" scaled="1"/>
          </a:gradFill>
          <a:ln w="66675" cmpd="thinThick">
            <a:solidFill>
              <a:srgbClr val="7B522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7B522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1.ГРУПА</a:t>
            </a:r>
            <a:endParaRPr lang="en-US" altLang="sr-Latn-RS" b="1">
              <a:solidFill>
                <a:srgbClr val="7B52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0" y="2514600"/>
            <a:ext cx="1828800" cy="1447800"/>
          </a:xfrm>
          <a:prstGeom prst="rect">
            <a:avLst/>
          </a:prstGeom>
          <a:gradFill rotWithShape="1">
            <a:gsLst>
              <a:gs pos="0">
                <a:srgbClr val="A07600">
                  <a:gamma/>
                  <a:tint val="0"/>
                  <a:invGamma/>
                </a:srgbClr>
              </a:gs>
              <a:gs pos="50000">
                <a:srgbClr val="A07600"/>
              </a:gs>
              <a:gs pos="100000">
                <a:srgbClr val="A076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A07600"/>
            </a:extrusionClr>
            <a:contourClr>
              <a:srgbClr val="A076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7B5229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1" hangingPunct="1"/>
            <a:r>
              <a:rPr lang="sr-Cyrl-CS" altLang="sr-Latn-RS" sz="2400" b="1">
                <a:solidFill>
                  <a:srgbClr val="7B522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ХЛЕБ</a:t>
            </a:r>
            <a:endParaRPr lang="en-US" altLang="sr-Latn-RS" sz="2400" b="1">
              <a:solidFill>
                <a:srgbClr val="7B52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 flipV="1">
            <a:off x="6400800" y="2667000"/>
            <a:ext cx="685800" cy="685800"/>
          </a:xfrm>
          <a:prstGeom prst="line">
            <a:avLst/>
          </a:prstGeom>
          <a:noFill/>
          <a:ln w="76200" cmpd="tri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6858000" y="1905000"/>
            <a:ext cx="1676400" cy="381000"/>
          </a:xfrm>
          <a:prstGeom prst="rect">
            <a:avLst/>
          </a:prstGeom>
          <a:gradFill rotWithShape="1">
            <a:gsLst>
              <a:gs pos="0">
                <a:srgbClr val="FF9900">
                  <a:gamma/>
                  <a:tint val="30196"/>
                  <a:invGamma/>
                </a:srgbClr>
              </a:gs>
              <a:gs pos="50000">
                <a:srgbClr val="FF9900"/>
              </a:gs>
              <a:gs pos="100000">
                <a:srgbClr val="FF9900">
                  <a:gamma/>
                  <a:tint val="30196"/>
                  <a:invGamma/>
                </a:srgbClr>
              </a:gs>
            </a:gsLst>
            <a:lin ang="5400000" scaled="1"/>
          </a:gradFill>
          <a:ln w="66675" cmpd="dbl">
            <a:solidFill>
              <a:srgbClr val="7B522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7B522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2.ГРУПА</a:t>
            </a:r>
            <a:endParaRPr lang="en-US" altLang="sr-Latn-RS" b="1">
              <a:solidFill>
                <a:srgbClr val="7B52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7010400" y="2514600"/>
            <a:ext cx="1905000" cy="1295400"/>
          </a:xfrm>
          <a:prstGeom prst="rect">
            <a:avLst/>
          </a:prstGeom>
          <a:gradFill rotWithShape="1">
            <a:gsLst>
              <a:gs pos="0">
                <a:srgbClr val="A07600">
                  <a:gamma/>
                  <a:tint val="0"/>
                  <a:invGamma/>
                </a:srgbClr>
              </a:gs>
              <a:gs pos="50000">
                <a:srgbClr val="A07600"/>
              </a:gs>
              <a:gs pos="100000">
                <a:srgbClr val="A076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A07600"/>
            </a:extrusionClr>
            <a:contourClr>
              <a:srgbClr val="A076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1" hangingPunct="1"/>
            <a:r>
              <a:rPr lang="sr-Cyrl-CS" altLang="sr-Latn-RS" sz="2400" b="1">
                <a:solidFill>
                  <a:srgbClr val="7B522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КОЛАЧ</a:t>
            </a:r>
            <a:endParaRPr lang="en-US" altLang="sr-Latn-RS" sz="2400" b="1">
              <a:solidFill>
                <a:srgbClr val="7B52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 flipH="1">
            <a:off x="1981200" y="5257800"/>
            <a:ext cx="1066800" cy="457200"/>
          </a:xfrm>
          <a:prstGeom prst="line">
            <a:avLst/>
          </a:prstGeom>
          <a:noFill/>
          <a:ln w="76200" cmpd="tri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228600" y="6172200"/>
            <a:ext cx="1752600" cy="381000"/>
          </a:xfrm>
          <a:prstGeom prst="rect">
            <a:avLst/>
          </a:prstGeom>
          <a:gradFill rotWithShape="1">
            <a:gsLst>
              <a:gs pos="0">
                <a:srgbClr val="FF9900">
                  <a:gamma/>
                  <a:tint val="30196"/>
                  <a:invGamma/>
                </a:srgbClr>
              </a:gs>
              <a:gs pos="50000">
                <a:srgbClr val="FF9900"/>
              </a:gs>
              <a:gs pos="100000">
                <a:srgbClr val="FF9900">
                  <a:gamma/>
                  <a:tint val="30196"/>
                  <a:invGamma/>
                </a:srgbClr>
              </a:gs>
            </a:gsLst>
            <a:lin ang="5400000" scaled="1"/>
          </a:gradFill>
          <a:ln w="66675" cmpd="dbl">
            <a:solidFill>
              <a:srgbClr val="7B522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7B522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3.ГРУПА</a:t>
            </a:r>
            <a:endParaRPr lang="en-US" altLang="sr-Latn-RS" b="1">
              <a:solidFill>
                <a:srgbClr val="7B52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0" y="4648200"/>
            <a:ext cx="1828800" cy="1371600"/>
          </a:xfrm>
          <a:prstGeom prst="rect">
            <a:avLst/>
          </a:prstGeom>
          <a:gradFill rotWithShape="1">
            <a:gsLst>
              <a:gs pos="0">
                <a:srgbClr val="A07600">
                  <a:gamma/>
                  <a:tint val="0"/>
                  <a:invGamma/>
                </a:srgbClr>
              </a:gs>
              <a:gs pos="50000">
                <a:srgbClr val="A07600"/>
              </a:gs>
              <a:gs pos="100000">
                <a:srgbClr val="A076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A07600"/>
            </a:extrusionClr>
            <a:contourClr>
              <a:srgbClr val="A076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1" hangingPunct="1"/>
            <a:r>
              <a:rPr lang="sr-Cyrl-CS" altLang="sr-Latn-RS" sz="2400" b="1">
                <a:solidFill>
                  <a:srgbClr val="7B522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ЗАМАК</a:t>
            </a:r>
            <a:endParaRPr lang="en-US" altLang="sr-Latn-RS" sz="2400" b="1">
              <a:solidFill>
                <a:srgbClr val="7B52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526" name="Line 14"/>
          <p:cNvSpPr>
            <a:spLocks noChangeShapeType="1"/>
          </p:cNvSpPr>
          <p:nvPr/>
        </p:nvSpPr>
        <p:spPr bwMode="auto">
          <a:xfrm>
            <a:off x="6172200" y="5410200"/>
            <a:ext cx="914400" cy="381000"/>
          </a:xfrm>
          <a:prstGeom prst="line">
            <a:avLst/>
          </a:prstGeom>
          <a:noFill/>
          <a:ln w="76200" cmpd="tri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7010400" y="6172200"/>
            <a:ext cx="1676400" cy="304800"/>
          </a:xfrm>
          <a:prstGeom prst="rect">
            <a:avLst/>
          </a:prstGeom>
          <a:gradFill rotWithShape="1">
            <a:gsLst>
              <a:gs pos="0">
                <a:srgbClr val="FF9900">
                  <a:gamma/>
                  <a:tint val="30196"/>
                  <a:invGamma/>
                </a:srgbClr>
              </a:gs>
              <a:gs pos="50000">
                <a:srgbClr val="FF9900"/>
              </a:gs>
              <a:gs pos="100000">
                <a:srgbClr val="FF9900">
                  <a:gamma/>
                  <a:tint val="30196"/>
                  <a:invGamma/>
                </a:srgbClr>
              </a:gs>
            </a:gsLst>
            <a:lin ang="5400000" scaled="1"/>
          </a:gradFill>
          <a:ln w="66675" cmpd="dbl">
            <a:solidFill>
              <a:srgbClr val="7B522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7B522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4.ГРУПА</a:t>
            </a:r>
            <a:endParaRPr lang="en-US" altLang="sr-Latn-RS" b="1">
              <a:solidFill>
                <a:srgbClr val="7B52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7162800" y="4724400"/>
            <a:ext cx="1752600" cy="1295400"/>
          </a:xfrm>
          <a:prstGeom prst="rect">
            <a:avLst/>
          </a:prstGeom>
          <a:gradFill rotWithShape="1">
            <a:gsLst>
              <a:gs pos="0">
                <a:srgbClr val="A07600">
                  <a:gamma/>
                  <a:tint val="0"/>
                  <a:invGamma/>
                </a:srgbClr>
              </a:gs>
              <a:gs pos="50000">
                <a:srgbClr val="A07600"/>
              </a:gs>
              <a:gs pos="100000">
                <a:srgbClr val="A076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A07600"/>
            </a:extrusionClr>
            <a:contourClr>
              <a:srgbClr val="A076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1" hangingPunct="1"/>
            <a:r>
              <a:rPr lang="sr-Cyrl-CS" altLang="sr-Latn-RS" sz="2400" b="1">
                <a:solidFill>
                  <a:srgbClr val="7B522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ИГРАЧКУ</a:t>
            </a:r>
            <a:endParaRPr lang="en-US" altLang="sr-Latn-RS" sz="2400" b="1">
              <a:solidFill>
                <a:srgbClr val="7B52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529" name="Line 17"/>
          <p:cNvSpPr>
            <a:spLocks noChangeShapeType="1"/>
          </p:cNvSpPr>
          <p:nvPr/>
        </p:nvSpPr>
        <p:spPr bwMode="auto">
          <a:xfrm flipH="1" flipV="1">
            <a:off x="1752600" y="2895600"/>
            <a:ext cx="990600" cy="457200"/>
          </a:xfrm>
          <a:prstGeom prst="line">
            <a:avLst/>
          </a:prstGeom>
          <a:noFill/>
          <a:ln w="76200" cmpd="tri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animBg="1"/>
      <p:bldP spid="64516" grpId="0" animBg="1"/>
      <p:bldP spid="64517" grpId="0"/>
      <p:bldP spid="64518" grpId="0" animBg="1"/>
      <p:bldP spid="64519" grpId="0" animBg="1"/>
      <p:bldP spid="64520" grpId="0" animBg="1"/>
      <p:bldP spid="64521" grpId="0" animBg="1"/>
      <p:bldP spid="64522" grpId="0" animBg="1"/>
      <p:bldP spid="64523" grpId="0" animBg="1"/>
      <p:bldP spid="64524" grpId="0" animBg="1"/>
      <p:bldP spid="64525" grpId="0" animBg="1"/>
      <p:bldP spid="64526" grpId="0" animBg="1"/>
      <p:bldP spid="64527" grpId="0" animBg="1"/>
      <p:bldP spid="64528" grpId="0" animBg="1"/>
      <p:bldP spid="645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838200" y="304800"/>
            <a:ext cx="7467600" cy="533400"/>
          </a:xfrm>
          <a:prstGeom prst="rect">
            <a:avLst/>
          </a:prstGeom>
          <a:gradFill rotWithShape="1">
            <a:gsLst>
              <a:gs pos="0">
                <a:srgbClr val="CC6600">
                  <a:gamma/>
                  <a:tint val="20000"/>
                  <a:invGamma/>
                </a:srgbClr>
              </a:gs>
              <a:gs pos="50000">
                <a:srgbClr val="CC6600"/>
              </a:gs>
              <a:gs pos="100000">
                <a:srgbClr val="CC6600">
                  <a:gamma/>
                  <a:tint val="20000"/>
                  <a:invGamma/>
                </a:srgbClr>
              </a:gs>
            </a:gsLst>
            <a:lin ang="5400000" scaled="1"/>
          </a:gradFill>
          <a:ln w="76200" cmpd="tri">
            <a:solidFill>
              <a:srgbClr val="B02C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>
                <a:solidFill>
                  <a:srgbClr val="7B5229"/>
                </a:solidFill>
                <a:latin typeface="Verdana" panose="020B0604030504040204" pitchFamily="34" charset="0"/>
              </a:rPr>
              <a:t>РАЗЛИЧИТА ГРАЂА-РАЗЛИЧИТИ ПРОИЗВОДИ</a:t>
            </a:r>
            <a:endParaRPr lang="en-US" altLang="sr-Latn-RS" sz="2400">
              <a:solidFill>
                <a:srgbClr val="7B5229"/>
              </a:solidFill>
              <a:latin typeface="Verdana" panose="020B0604030504040204" pitchFamily="34" charset="0"/>
            </a:endParaRPr>
          </a:p>
        </p:txBody>
      </p:sp>
      <p:sp>
        <p:nvSpPr>
          <p:cNvPr id="65539" name="Line 3"/>
          <p:cNvSpPr>
            <a:spLocks noChangeShapeType="1"/>
          </p:cNvSpPr>
          <p:nvPr/>
        </p:nvSpPr>
        <p:spPr bwMode="auto">
          <a:xfrm flipH="1">
            <a:off x="1143000" y="2286000"/>
            <a:ext cx="1066800" cy="990600"/>
          </a:xfrm>
          <a:prstGeom prst="line">
            <a:avLst/>
          </a:prstGeom>
          <a:noFill/>
          <a:ln w="57150">
            <a:solidFill>
              <a:srgbClr val="966432"/>
            </a:solidFill>
            <a:round/>
            <a:headEnd/>
            <a:tailEnd type="triangle" w="med" len="med"/>
          </a:ln>
          <a:effectLst>
            <a:prstShdw prst="shdw13" dist="53882" dir="13500000">
              <a:srgbClr val="DFBE9D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5540" name="Line 4"/>
          <p:cNvSpPr>
            <a:spLocks noChangeShapeType="1"/>
          </p:cNvSpPr>
          <p:nvPr/>
        </p:nvSpPr>
        <p:spPr bwMode="auto">
          <a:xfrm>
            <a:off x="5257800" y="2362200"/>
            <a:ext cx="152400" cy="1143000"/>
          </a:xfrm>
          <a:prstGeom prst="line">
            <a:avLst/>
          </a:prstGeom>
          <a:noFill/>
          <a:ln w="57150">
            <a:solidFill>
              <a:srgbClr val="966432"/>
            </a:solidFill>
            <a:round/>
            <a:headEnd/>
            <a:tailEnd type="triangle" w="med" len="med"/>
          </a:ln>
          <a:effectLst>
            <a:prstShdw prst="shdw13" dist="53882" dir="13500000">
              <a:srgbClr val="DFBE9D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7239000" y="2819400"/>
            <a:ext cx="685800" cy="2209800"/>
          </a:xfrm>
          <a:prstGeom prst="line">
            <a:avLst/>
          </a:prstGeom>
          <a:noFill/>
          <a:ln w="57150">
            <a:solidFill>
              <a:srgbClr val="966432"/>
            </a:solidFill>
            <a:round/>
            <a:headEnd/>
            <a:tailEnd type="triangle" w="med" len="med"/>
          </a:ln>
          <a:effectLst>
            <a:prstShdw prst="shdw13" dist="53882" dir="13500000">
              <a:srgbClr val="DFBE9D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5542" name="Rectangle 6" descr="Canvas"/>
          <p:cNvSpPr>
            <a:spLocks noChangeArrowheads="1"/>
          </p:cNvSpPr>
          <p:nvPr/>
        </p:nvSpPr>
        <p:spPr bwMode="auto">
          <a:xfrm>
            <a:off x="0" y="3505200"/>
            <a:ext cx="2743200" cy="1447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76200" cmpd="tri">
            <a:solidFill>
              <a:srgbClr val="966432"/>
            </a:solidFill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endParaRPr lang="sr-Latn-RS" altLang="sr-Latn-RS">
              <a:solidFill>
                <a:srgbClr val="7B5229"/>
              </a:solidFill>
            </a:endParaRPr>
          </a:p>
        </p:txBody>
      </p:sp>
      <p:sp>
        <p:nvSpPr>
          <p:cNvPr id="65543" name="Rectangle 7" descr="Canvas"/>
          <p:cNvSpPr>
            <a:spLocks noChangeArrowheads="1"/>
          </p:cNvSpPr>
          <p:nvPr/>
        </p:nvSpPr>
        <p:spPr bwMode="auto">
          <a:xfrm>
            <a:off x="1295400" y="5334000"/>
            <a:ext cx="3124200" cy="1371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76200" cmpd="tri">
            <a:solidFill>
              <a:srgbClr val="966432"/>
            </a:solidFill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5544" name="Rectangle 8" descr="Canvas"/>
          <p:cNvSpPr>
            <a:spLocks noChangeArrowheads="1"/>
          </p:cNvSpPr>
          <p:nvPr/>
        </p:nvSpPr>
        <p:spPr bwMode="auto">
          <a:xfrm>
            <a:off x="3962400" y="3581400"/>
            <a:ext cx="2743200" cy="1371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76200" cmpd="tri">
            <a:solidFill>
              <a:srgbClr val="966432"/>
            </a:solidFill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5545" name="Rectangle 9" descr="Canvas"/>
          <p:cNvSpPr>
            <a:spLocks noChangeArrowheads="1"/>
          </p:cNvSpPr>
          <p:nvPr/>
        </p:nvSpPr>
        <p:spPr bwMode="auto">
          <a:xfrm>
            <a:off x="6477000" y="5105400"/>
            <a:ext cx="2514600" cy="1524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76200" cmpd="tri">
            <a:solidFill>
              <a:srgbClr val="966432"/>
            </a:solidFill>
            <a:miter lim="800000"/>
            <a:headEnd/>
            <a:tailEnd/>
          </a:ln>
          <a:effectLst>
            <a:outerShdw sy="50000" kx="-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flipH="1">
            <a:off x="2743200" y="2667000"/>
            <a:ext cx="762000" cy="2743200"/>
          </a:xfrm>
          <a:prstGeom prst="line">
            <a:avLst/>
          </a:prstGeom>
          <a:noFill/>
          <a:ln w="57150">
            <a:solidFill>
              <a:srgbClr val="966432"/>
            </a:solidFill>
            <a:round/>
            <a:headEnd/>
            <a:tailEnd type="triangle" w="med" len="med"/>
          </a:ln>
          <a:effectLst>
            <a:prstShdw prst="shdw13" dist="53882" dir="13500000">
              <a:srgbClr val="DFBE9D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838200" y="1066800"/>
            <a:ext cx="7467600" cy="146526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FFCCC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/>
              <a:t>Ученици раде у групама.Сви имају исте задатке али се коначан производ разликује.Извештавање група по завршетку задатка о томе коју су грађу-материјал користили за реализацију задатка.На плакату своје групе исписују градивне именице везане за њихов</a:t>
            </a:r>
            <a:r>
              <a:rPr lang="sr-Cyrl-CS" altLang="sr-Latn-RS"/>
              <a:t> </a:t>
            </a:r>
            <a:r>
              <a:rPr lang="sr-Cyrl-CS" altLang="sr-Latn-RS" b="1"/>
              <a:t>задатак.</a:t>
            </a:r>
            <a:endParaRPr lang="en-US" altLang="sr-Latn-RS" b="1"/>
          </a:p>
        </p:txBody>
      </p:sp>
      <p:pic>
        <p:nvPicPr>
          <p:cNvPr id="65549" name="Picture 13" descr="DSC00093"/>
          <p:cNvPicPr>
            <a:picLocks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3581400"/>
            <a:ext cx="2463800" cy="1244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5550" name="Picture 14" descr="DSC00008"/>
          <p:cNvPicPr>
            <a:picLocks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7175" y="3573463"/>
            <a:ext cx="2360613" cy="1333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5551" name="Picture 15" descr="DSC00087"/>
          <p:cNvPicPr>
            <a:picLocks noChangeAspect="1" noChangeArrowheads="1"/>
          </p:cNvPicPr>
          <p:nvPr>
            <p:ph sz="quarter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5410200"/>
            <a:ext cx="2527300" cy="1219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5552" name="Picture 16" descr="DSC00001"/>
          <p:cNvPicPr>
            <a:picLocks noChangeAspect="1" noChangeArrowheads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3200" y="5257800"/>
            <a:ext cx="2387600" cy="1219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animBg="1"/>
      <p:bldP spid="65540" grpId="0" animBg="1"/>
      <p:bldP spid="65541" grpId="0" animBg="1"/>
      <p:bldP spid="65542" grpId="0" animBg="1"/>
      <p:bldP spid="65543" grpId="0" animBg="1"/>
      <p:bldP spid="65544" grpId="0" animBg="1"/>
      <p:bldP spid="65545" grpId="0" animBg="1"/>
      <p:bldP spid="65546" grpId="0" animBg="1"/>
      <p:bldP spid="655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ipi+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6563" name="AutoShape 3"/>
          <p:cNvSpPr>
            <a:spLocks noChangeArrowheads="1"/>
          </p:cNvSpPr>
          <p:nvPr/>
        </p:nvSpPr>
        <p:spPr bwMode="auto">
          <a:xfrm>
            <a:off x="0" y="3657600"/>
            <a:ext cx="3429000" cy="3048000"/>
          </a:xfrm>
          <a:prstGeom prst="wedgeEllipseCallout">
            <a:avLst>
              <a:gd name="adj1" fmla="val 24352"/>
              <a:gd name="adj2" fmla="val 30782"/>
            </a:avLst>
          </a:prstGeom>
          <a:solidFill>
            <a:srgbClr val="CCCC00"/>
          </a:solidFill>
          <a:ln w="82550" cmpd="tri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16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ПРЕД ВАМА ЈЕ МАТЕРИЈАЛ ПРОГРАМИРАНЕ НАСТАВЕ.ПАЖЉИВО ПРОЧИТАЈТЕ ЗАДАТКЕ,СЛЕДИТЕ УПУТСТВА И УСПЕШНО ЋЕ ТЕ ДОЋИ ДО РЕШЕЊА.</a:t>
            </a:r>
            <a:endParaRPr lang="en-US" altLang="sr-Latn-RS" sz="1600" b="1" i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/>
            <a:endParaRPr lang="en-US" altLang="sr-Latn-RS" sz="16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6564" name="AutoShape 4"/>
          <p:cNvSpPr>
            <a:spLocks noChangeArrowheads="1"/>
          </p:cNvSpPr>
          <p:nvPr/>
        </p:nvSpPr>
        <p:spPr bwMode="auto">
          <a:xfrm>
            <a:off x="0" y="0"/>
            <a:ext cx="2590800" cy="2133600"/>
          </a:xfrm>
          <a:prstGeom prst="wedgeEllipseCallout">
            <a:avLst>
              <a:gd name="adj1" fmla="val 78310"/>
              <a:gd name="adj2" fmla="val 42037"/>
            </a:avLst>
          </a:prstGeom>
          <a:solidFill>
            <a:srgbClr val="CCCC00"/>
          </a:solidFill>
          <a:ln w="82550" cmpd="tri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sr-Cyrl-CS" altLang="sr-Latn-RS" sz="16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ОВО ЈЕ ПРАВА ПРИЛИКА ДА НАУЧИШ ШТО СИ ПРОПУСТИО</a:t>
            </a:r>
            <a:endParaRPr lang="en-US" altLang="sr-Latn-RS" sz="16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animBg="1"/>
      <p:bldP spid="66563" grpId="1" animBg="1"/>
      <p:bldP spid="6656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04800" y="914400"/>
            <a:ext cx="3962400" cy="2209800"/>
          </a:xfrm>
          <a:prstGeom prst="rect">
            <a:avLst/>
          </a:prstGeom>
          <a:solidFill>
            <a:srgbClr val="CD9B69"/>
          </a:solidFill>
          <a:ln w="57150" cmpd="thinThick">
            <a:solidFill>
              <a:srgbClr val="9966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4724400" y="990600"/>
            <a:ext cx="4114800" cy="2209800"/>
          </a:xfrm>
          <a:prstGeom prst="rect">
            <a:avLst/>
          </a:prstGeom>
          <a:solidFill>
            <a:srgbClr val="CD9B69"/>
          </a:solidFill>
          <a:ln w="57150" cmpd="thinThick">
            <a:solidFill>
              <a:srgbClr val="9966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304800" y="3429000"/>
            <a:ext cx="3962400" cy="2133600"/>
          </a:xfrm>
          <a:prstGeom prst="rect">
            <a:avLst/>
          </a:prstGeom>
          <a:solidFill>
            <a:srgbClr val="CD9B69"/>
          </a:solidFill>
          <a:ln w="57150" cmpd="thinThick">
            <a:solidFill>
              <a:srgbClr val="9966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4800600" y="3429000"/>
            <a:ext cx="4114800" cy="2133600"/>
          </a:xfrm>
          <a:prstGeom prst="rect">
            <a:avLst/>
          </a:prstGeom>
          <a:solidFill>
            <a:srgbClr val="CD9B69"/>
          </a:solidFill>
          <a:ln w="57150" cmpd="thinThick">
            <a:solidFill>
              <a:srgbClr val="9966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457200" y="144463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4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ПРОГРАМИРАНИ МАРЕРИЈАЛ</a:t>
            </a:r>
            <a:endParaRPr lang="en-US" altLang="sr-Latn-RS" sz="2400" b="1" i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304800" y="1219200"/>
            <a:ext cx="396240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solidFill>
                  <a:srgbClr val="996633"/>
                </a:solidFill>
              </a:rPr>
              <a:t>1.ПАЖЉИВО ПРОЧИТАЈ РЕЧЕНИЦУ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6633"/>
                </a:solidFill>
              </a:rPr>
              <a:t>Поред пута угледасмо дечака који је од </a:t>
            </a:r>
            <a:r>
              <a:rPr lang="sr-Cyrl-CS" altLang="sr-Latn-RS" b="1">
                <a:solidFill>
                  <a:srgbClr val="CC3300"/>
                </a:solidFill>
              </a:rPr>
              <a:t>песка</a:t>
            </a:r>
            <a:r>
              <a:rPr lang="sr-Cyrl-CS" altLang="sr-Latn-RS" b="1">
                <a:solidFill>
                  <a:srgbClr val="996633"/>
                </a:solidFill>
              </a:rPr>
              <a:t> правио замак. 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solidFill>
                  <a:srgbClr val="996633"/>
                </a:solidFill>
              </a:rPr>
              <a:t>Истакнута је именица___________.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solidFill>
                  <a:srgbClr val="996633"/>
                </a:solidFill>
              </a:rPr>
              <a:t>Таква именица је________________.</a:t>
            </a:r>
          </a:p>
          <a:p>
            <a:pPr eaLnBrk="1" hangingPunct="1">
              <a:spcBef>
                <a:spcPct val="50000"/>
              </a:spcBef>
            </a:pPr>
            <a:endParaRPr lang="en-US" altLang="sr-Latn-RS" sz="1600">
              <a:solidFill>
                <a:srgbClr val="996633"/>
              </a:solidFill>
            </a:endParaRPr>
          </a:p>
        </p:txBody>
      </p:sp>
      <p:sp>
        <p:nvSpPr>
          <p:cNvPr id="67592" name="Line 8"/>
          <p:cNvSpPr>
            <a:spLocks noChangeShapeType="1"/>
          </p:cNvSpPr>
          <p:nvPr/>
        </p:nvSpPr>
        <p:spPr bwMode="auto">
          <a:xfrm>
            <a:off x="3276600" y="3048000"/>
            <a:ext cx="838200" cy="0"/>
          </a:xfrm>
          <a:prstGeom prst="line">
            <a:avLst/>
          </a:prstGeom>
          <a:noFill/>
          <a:ln w="28575">
            <a:solidFill>
              <a:srgbClr val="FCBA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4876800" y="1143000"/>
            <a:ext cx="3733800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1600" b="1" i="1">
                <a:solidFill>
                  <a:srgbClr val="990000"/>
                </a:solidFill>
              </a:rPr>
              <a:t>АКО СИ ОДГОВОРИО ДА ЈЕ ТО ГРАДИВНА ИМЕНИЦА НАСТАВИ ДАЉЕ СА ИЗРАДОМ ЗАДАТАКА.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 b="1" i="1">
                <a:solidFill>
                  <a:srgbClr val="990000"/>
                </a:solidFill>
              </a:rPr>
              <a:t>АКО ЈЕ ОДГОВОР ДРУГАЧИЈИ ПОНОВИ ГРАДИВО СА ПРОШЛОГ ЧАСА</a:t>
            </a:r>
            <a:endParaRPr lang="en-US" altLang="sr-Latn-RS" sz="1600" b="1" i="1">
              <a:solidFill>
                <a:srgbClr val="990000"/>
              </a:solidFill>
            </a:endParaRPr>
          </a:p>
        </p:txBody>
      </p:sp>
      <p:sp>
        <p:nvSpPr>
          <p:cNvPr id="67594" name="Line 10"/>
          <p:cNvSpPr>
            <a:spLocks noChangeShapeType="1"/>
          </p:cNvSpPr>
          <p:nvPr/>
        </p:nvSpPr>
        <p:spPr bwMode="auto">
          <a:xfrm>
            <a:off x="7467600" y="1981200"/>
            <a:ext cx="990600" cy="0"/>
          </a:xfrm>
          <a:prstGeom prst="line">
            <a:avLst/>
          </a:prstGeom>
          <a:noFill/>
          <a:ln w="38100">
            <a:solidFill>
              <a:srgbClr val="FCBA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7595" name="Line 11"/>
          <p:cNvSpPr>
            <a:spLocks noChangeShapeType="1"/>
          </p:cNvSpPr>
          <p:nvPr/>
        </p:nvSpPr>
        <p:spPr bwMode="auto">
          <a:xfrm flipH="1">
            <a:off x="5181600" y="2971800"/>
            <a:ext cx="8382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457200" y="3657600"/>
            <a:ext cx="3657600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solidFill>
                  <a:srgbClr val="990000"/>
                </a:solidFill>
              </a:rPr>
              <a:t>2.ПОВУЦИ РЕЧЕНИЦУ У КОЈОЈ ИМА ГРАДИВНИХ ИМЕНИЦА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solidFill>
                  <a:srgbClr val="990000"/>
                </a:solidFill>
              </a:rPr>
              <a:t>а)Јуче је мама из продавнице донела џак сећера.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solidFill>
                  <a:srgbClr val="990000"/>
                </a:solidFill>
              </a:rPr>
              <a:t>б)Данас је деда отишао у град.</a:t>
            </a:r>
            <a:endParaRPr lang="en-US" altLang="sr-Latn-RS" sz="1600" b="1">
              <a:solidFill>
                <a:srgbClr val="990000"/>
              </a:solidFill>
            </a:endParaRPr>
          </a:p>
        </p:txBody>
      </p:sp>
      <p:sp>
        <p:nvSpPr>
          <p:cNvPr id="67597" name="Line 13"/>
          <p:cNvSpPr>
            <a:spLocks noChangeShapeType="1"/>
          </p:cNvSpPr>
          <p:nvPr/>
        </p:nvSpPr>
        <p:spPr bwMode="auto">
          <a:xfrm>
            <a:off x="3200400" y="5334000"/>
            <a:ext cx="838200" cy="0"/>
          </a:xfrm>
          <a:prstGeom prst="line">
            <a:avLst/>
          </a:prstGeom>
          <a:noFill/>
          <a:ln w="28575">
            <a:solidFill>
              <a:srgbClr val="FCBA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7598" name="Text Box 14"/>
          <p:cNvSpPr txBox="1">
            <a:spLocks noChangeArrowheads="1"/>
          </p:cNvSpPr>
          <p:nvPr/>
        </p:nvSpPr>
        <p:spPr bwMode="auto">
          <a:xfrm>
            <a:off x="4953000" y="3429000"/>
            <a:ext cx="3810000" cy="193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solidFill>
                  <a:srgbClr val="3A3900"/>
                </a:solidFill>
              </a:rPr>
              <a:t>АКО СИ ПОДВУКАО ОДГОВОР б ПОГРЕШИО СИ</a:t>
            </a:r>
            <a:r>
              <a:rPr lang="sr-Cyrl-CS" altLang="sr-Latn-RS" b="1">
                <a:solidFill>
                  <a:srgbClr val="3A3900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b="1" i="1">
                <a:solidFill>
                  <a:srgbClr val="3A3900"/>
                </a:solidFill>
              </a:rPr>
              <a:t>ПАЗИ</a:t>
            </a:r>
            <a:r>
              <a:rPr lang="sr-Cyrl-CS" altLang="sr-Latn-RS" b="1">
                <a:solidFill>
                  <a:srgbClr val="3A3900"/>
                </a:solidFill>
              </a:rPr>
              <a:t> градивне именице означавају исту материју без обзира на количину.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1600" b="1">
                <a:solidFill>
                  <a:srgbClr val="3A3900"/>
                </a:solidFill>
              </a:rPr>
              <a:t>Врати се на предходни листић.</a:t>
            </a:r>
            <a:endParaRPr lang="en-US" altLang="sr-Latn-RS" sz="1600" b="1">
              <a:solidFill>
                <a:srgbClr val="3A3900"/>
              </a:solidFill>
            </a:endParaRPr>
          </a:p>
        </p:txBody>
      </p:sp>
      <p:sp>
        <p:nvSpPr>
          <p:cNvPr id="67599" name="Line 15"/>
          <p:cNvSpPr>
            <a:spLocks noChangeShapeType="1"/>
          </p:cNvSpPr>
          <p:nvPr/>
        </p:nvSpPr>
        <p:spPr bwMode="auto">
          <a:xfrm>
            <a:off x="4953000" y="5410200"/>
            <a:ext cx="838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67600" name="Text Box 16"/>
          <p:cNvSpPr txBox="1">
            <a:spLocks noChangeArrowheads="1"/>
          </p:cNvSpPr>
          <p:nvPr/>
        </p:nvSpPr>
        <p:spPr bwMode="auto">
          <a:xfrm>
            <a:off x="2590800" y="22098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FF3300"/>
                </a:solidFill>
              </a:rPr>
              <a:t>ПЕСАК</a:t>
            </a:r>
            <a:endParaRPr lang="en-US" altLang="sr-Latn-RS" b="1">
              <a:solidFill>
                <a:srgbClr val="FF3300"/>
              </a:solidFill>
            </a:endParaRPr>
          </a:p>
        </p:txBody>
      </p:sp>
      <p:sp>
        <p:nvSpPr>
          <p:cNvPr id="67601" name="Text Box 17"/>
          <p:cNvSpPr txBox="1">
            <a:spLocks noChangeArrowheads="1"/>
          </p:cNvSpPr>
          <p:nvPr/>
        </p:nvSpPr>
        <p:spPr bwMode="auto">
          <a:xfrm>
            <a:off x="2133600" y="25908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FF3300"/>
                </a:solidFill>
              </a:rPr>
              <a:t>ГРАДИВНА</a:t>
            </a:r>
            <a:endParaRPr lang="en-US" altLang="sr-Latn-RS" b="1">
              <a:solidFill>
                <a:srgbClr val="FF3300"/>
              </a:solidFill>
            </a:endParaRPr>
          </a:p>
        </p:txBody>
      </p:sp>
      <p:sp>
        <p:nvSpPr>
          <p:cNvPr id="67602" name="Line 18"/>
          <p:cNvSpPr>
            <a:spLocks noChangeShapeType="1"/>
          </p:cNvSpPr>
          <p:nvPr/>
        </p:nvSpPr>
        <p:spPr bwMode="auto">
          <a:xfrm>
            <a:off x="685800" y="5181600"/>
            <a:ext cx="2743200" cy="0"/>
          </a:xfrm>
          <a:prstGeom prst="line">
            <a:avLst/>
          </a:prstGeom>
          <a:noFill/>
          <a:ln w="38100">
            <a:solidFill>
              <a:srgbClr val="CC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nimBg="1"/>
      <p:bldP spid="67587" grpId="0" animBg="1"/>
      <p:bldP spid="67588" grpId="0" animBg="1"/>
      <p:bldP spid="67589" grpId="0" animBg="1"/>
      <p:bldP spid="67592" grpId="0" animBg="1"/>
      <p:bldP spid="67593" grpId="0"/>
      <p:bldP spid="67594" grpId="0" animBg="1"/>
      <p:bldP spid="67595" grpId="0" animBg="1"/>
      <p:bldP spid="67596" grpId="0"/>
      <p:bldP spid="67597" grpId="0" animBg="1"/>
      <p:bldP spid="67598" grpId="0"/>
      <p:bldP spid="67599" grpId="0" animBg="1"/>
      <p:bldP spid="67600" grpId="0"/>
      <p:bldP spid="67601" grpId="0"/>
      <p:bldP spid="6760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2"/>
          <p:cNvSpPr>
            <a:spLocks noChangeArrowheads="1"/>
          </p:cNvSpPr>
          <p:nvPr/>
        </p:nvSpPr>
        <p:spPr bwMode="auto">
          <a:xfrm>
            <a:off x="4419600" y="0"/>
            <a:ext cx="4572000" cy="1600200"/>
          </a:xfrm>
          <a:prstGeom prst="leftArrow">
            <a:avLst>
              <a:gd name="adj1" fmla="val 50000"/>
              <a:gd name="adj2" fmla="val 71429"/>
            </a:avLst>
          </a:prstGeom>
          <a:gradFill rotWithShape="1">
            <a:gsLst>
              <a:gs pos="0">
                <a:srgbClr val="CC9700">
                  <a:gamma/>
                  <a:shade val="46275"/>
                  <a:invGamma/>
                  <a:alpha val="66000"/>
                </a:srgbClr>
              </a:gs>
              <a:gs pos="50000">
                <a:srgbClr val="CC9700">
                  <a:alpha val="46001"/>
                </a:srgbClr>
              </a:gs>
              <a:gs pos="100000">
                <a:srgbClr val="CC9700">
                  <a:gamma/>
                  <a:shade val="46275"/>
                  <a:invGamma/>
                  <a:alpha val="66000"/>
                </a:srgbClr>
              </a:gs>
            </a:gsLst>
            <a:lin ang="5400000" scaled="1"/>
          </a:gradFill>
          <a:ln w="88900" cmpd="dbl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 i="1">
                <a:solidFill>
                  <a:srgbClr val="6E492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ПОДВУЦИ ГРАДИВНЕ ИМЕНИЦЕ</a:t>
            </a:r>
            <a:endParaRPr lang="en-US" altLang="sr-Latn-RS" b="1" i="1">
              <a:solidFill>
                <a:srgbClr val="6E4924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676400" y="1295400"/>
            <a:ext cx="251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 sz="16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381000" y="990600"/>
            <a:ext cx="3657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Људи камионима довозе на градилиште:камен,дрво,креч,песак и гвожђе.</a:t>
            </a:r>
            <a:endParaRPr lang="en-US" altLang="sr-Latn-RS" b="1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4876800" y="1828800"/>
            <a:ext cx="3962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Тетка Сања шије хаљину од свиле и панталоне од сомота.</a:t>
            </a:r>
            <a:endParaRPr lang="en-US" altLang="sr-Latn-RS" b="1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33400" y="2667000"/>
            <a:ext cx="3200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Мамин прстен је од злата,а мој од сребра.</a:t>
            </a:r>
            <a:endParaRPr lang="en-US" altLang="sr-Latn-RS" b="1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105400" y="3124200"/>
            <a:ext cx="2362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Из морске воде добија се со.</a:t>
            </a:r>
            <a:endParaRPr lang="en-US" altLang="sr-Latn-RS" b="1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685800" y="4572000"/>
            <a:ext cx="28987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 прављење хлеба пекари користе:брашно, уље,со и воду.</a:t>
            </a: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533400" y="6019800"/>
            <a:ext cx="784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7B522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Одговоре потражи на следећој страни </a:t>
            </a:r>
            <a:endParaRPr lang="en-US" altLang="sr-Latn-RS" b="1">
              <a:solidFill>
                <a:srgbClr val="7B52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8618" name="Line 10"/>
          <p:cNvSpPr>
            <a:spLocks noChangeShapeType="1"/>
          </p:cNvSpPr>
          <p:nvPr/>
        </p:nvSpPr>
        <p:spPr bwMode="auto">
          <a:xfrm>
            <a:off x="5410200" y="6248400"/>
            <a:ext cx="1447800" cy="0"/>
          </a:xfrm>
          <a:prstGeom prst="line">
            <a:avLst/>
          </a:prstGeom>
          <a:noFill/>
          <a:ln w="38100">
            <a:solidFill>
              <a:srgbClr val="7B522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55" decel="100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155" decel="100000"/>
                                        <p:tgtEl>
                                          <p:spTgt spid="686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155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155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155" decel="100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155" decel="100000"/>
                                        <p:tgtEl>
                                          <p:spTgt spid="686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1155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1155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3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155" decel="1000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155" decel="100000"/>
                                        <p:tgtEl>
                                          <p:spTgt spid="686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1155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1155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0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155" decel="1000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155" decel="100000"/>
                                        <p:tgtEl>
                                          <p:spTgt spid="686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1155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1155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animBg="1"/>
      <p:bldP spid="68612" grpId="0"/>
      <p:bldP spid="68613" grpId="0"/>
      <p:bldP spid="68614" grpId="0"/>
      <p:bldP spid="68615" grpId="0"/>
      <p:bldP spid="68616" grpId="0"/>
      <p:bldP spid="68617" grpId="0"/>
      <p:bldP spid="686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6600"/>
            </a:gs>
            <a:gs pos="50000">
              <a:srgbClr val="FFCC00"/>
            </a:gs>
            <a:gs pos="100000">
              <a:srgbClr val="9966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ChangeArrowheads="1"/>
          </p:cNvSpPr>
          <p:nvPr/>
        </p:nvSpPr>
        <p:spPr bwMode="auto">
          <a:xfrm>
            <a:off x="1066800" y="304800"/>
            <a:ext cx="7467600" cy="1905000"/>
          </a:xfrm>
          <a:prstGeom prst="flowChartInternalStorage">
            <a:avLst/>
          </a:prstGeom>
          <a:gradFill rotWithShape="1">
            <a:gsLst>
              <a:gs pos="0">
                <a:srgbClr val="D7BC91">
                  <a:gamma/>
                  <a:shade val="46275"/>
                  <a:invGamma/>
                  <a:alpha val="48000"/>
                </a:srgbClr>
              </a:gs>
              <a:gs pos="50000">
                <a:srgbClr val="D7BC91">
                  <a:alpha val="53999"/>
                </a:srgbClr>
              </a:gs>
              <a:gs pos="100000">
                <a:srgbClr val="D7BC91">
                  <a:gamma/>
                  <a:shade val="46275"/>
                  <a:invGamma/>
                  <a:alpha val="48000"/>
                </a:srgbClr>
              </a:gs>
            </a:gsLst>
            <a:lin ang="5400000" scaled="1"/>
          </a:gradFill>
          <a:ln w="57150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sr-Latn-RS" altLang="sr-Latn-RS">
              <a:solidFill>
                <a:srgbClr val="76753B"/>
              </a:solidFill>
            </a:endParaRP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2743200" y="990600"/>
            <a:ext cx="5486400" cy="5794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FF925B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3200" b="1" i="1" u="sng">
                <a:solidFill>
                  <a:srgbClr val="993300"/>
                </a:solidFill>
              </a:rPr>
              <a:t>ТАЧНИ ОДГОВОРИ</a:t>
            </a:r>
            <a:endParaRPr lang="en-US" altLang="sr-Latn-RS" sz="3200" b="1" i="1" u="sng">
              <a:solidFill>
                <a:srgbClr val="993300"/>
              </a:solidFill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457200" y="2895600"/>
            <a:ext cx="4724400" cy="404813"/>
          </a:xfrm>
          <a:prstGeom prst="rect">
            <a:avLst/>
          </a:prstGeom>
          <a:gradFill rotWithShape="1">
            <a:gsLst>
              <a:gs pos="0">
                <a:srgbClr val="FF925B">
                  <a:gamma/>
                  <a:shade val="46275"/>
                  <a:invGamma/>
                  <a:alpha val="34000"/>
                </a:srgbClr>
              </a:gs>
              <a:gs pos="50000">
                <a:srgbClr val="FF925B">
                  <a:alpha val="34000"/>
                </a:srgbClr>
              </a:gs>
              <a:gs pos="100000">
                <a:srgbClr val="FF925B">
                  <a:gamma/>
                  <a:shade val="46275"/>
                  <a:invGamma/>
                  <a:alpha val="34000"/>
                </a:srgbClr>
              </a:gs>
            </a:gsLst>
            <a:lin ang="5400000" scaled="1"/>
          </a:gradFill>
          <a:ln w="38100" cmpd="dbl">
            <a:solidFill>
              <a:srgbClr val="FF925B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1.КАМЕН,ДРВО,КРЕЧ,ПЕСАК.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1295400" y="3505200"/>
            <a:ext cx="4267200" cy="404813"/>
          </a:xfrm>
          <a:prstGeom prst="rect">
            <a:avLst/>
          </a:prstGeom>
          <a:gradFill rotWithShape="1">
            <a:gsLst>
              <a:gs pos="0">
                <a:srgbClr val="FF925B">
                  <a:gamma/>
                  <a:shade val="46275"/>
                  <a:invGamma/>
                  <a:alpha val="34000"/>
                </a:srgbClr>
              </a:gs>
              <a:gs pos="50000">
                <a:srgbClr val="FF925B">
                  <a:alpha val="34000"/>
                </a:srgbClr>
              </a:gs>
              <a:gs pos="100000">
                <a:srgbClr val="FF925B">
                  <a:gamma/>
                  <a:shade val="46275"/>
                  <a:invGamma/>
                  <a:alpha val="34000"/>
                </a:srgbClr>
              </a:gs>
            </a:gsLst>
            <a:lin ang="5400000" scaled="1"/>
          </a:gradFill>
          <a:ln w="38100" cmpd="dbl">
            <a:solidFill>
              <a:srgbClr val="FF925B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2.СВИЛА,СОМОТ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3124200" y="4267200"/>
            <a:ext cx="487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2133600" y="4191000"/>
            <a:ext cx="4648200" cy="404813"/>
          </a:xfrm>
          <a:prstGeom prst="rect">
            <a:avLst/>
          </a:prstGeom>
          <a:gradFill rotWithShape="1">
            <a:gsLst>
              <a:gs pos="0">
                <a:srgbClr val="FF925B">
                  <a:gamma/>
                  <a:shade val="46275"/>
                  <a:invGamma/>
                  <a:alpha val="34000"/>
                </a:srgbClr>
              </a:gs>
              <a:gs pos="50000">
                <a:srgbClr val="FF925B">
                  <a:alpha val="34000"/>
                </a:srgbClr>
              </a:gs>
              <a:gs pos="100000">
                <a:srgbClr val="FF925B">
                  <a:gamma/>
                  <a:shade val="46275"/>
                  <a:invGamma/>
                  <a:alpha val="34000"/>
                </a:srgbClr>
              </a:gs>
            </a:gsLst>
            <a:lin ang="5400000" scaled="1"/>
          </a:gradFill>
          <a:ln w="38100" cmpd="dbl">
            <a:solidFill>
              <a:srgbClr val="FF925B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З.ЗЛАТО,СРЕБРО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4191000" y="5257800"/>
            <a:ext cx="472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/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3200400" y="4876800"/>
            <a:ext cx="4267200" cy="404813"/>
          </a:xfrm>
          <a:prstGeom prst="rect">
            <a:avLst/>
          </a:prstGeom>
          <a:gradFill rotWithShape="1">
            <a:gsLst>
              <a:gs pos="0">
                <a:srgbClr val="FF925B">
                  <a:alpha val="34000"/>
                </a:srgbClr>
              </a:gs>
              <a:gs pos="100000">
                <a:srgbClr val="FF925B">
                  <a:gamma/>
                  <a:shade val="46275"/>
                  <a:invGamma/>
                  <a:alpha val="34000"/>
                </a:srgbClr>
              </a:gs>
            </a:gsLst>
            <a:lin ang="5400000" scaled="1"/>
          </a:gradFill>
          <a:ln w="38100" cmpd="dbl">
            <a:solidFill>
              <a:srgbClr val="FF925B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4.ВОДА,СО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3962400" y="5562600"/>
            <a:ext cx="4724400" cy="404813"/>
          </a:xfrm>
          <a:prstGeom prst="rect">
            <a:avLst/>
          </a:prstGeom>
          <a:gradFill rotWithShape="1">
            <a:gsLst>
              <a:gs pos="0">
                <a:srgbClr val="FF925B">
                  <a:alpha val="34000"/>
                </a:srgbClr>
              </a:gs>
              <a:gs pos="100000">
                <a:srgbClr val="FF925B">
                  <a:gamma/>
                  <a:shade val="46275"/>
                  <a:invGamma/>
                  <a:alpha val="34000"/>
                </a:srgbClr>
              </a:gs>
            </a:gsLst>
            <a:lin ang="5400000" scaled="1"/>
          </a:gradFill>
          <a:ln w="38100" cmpd="dbl">
            <a:solidFill>
              <a:srgbClr val="FF925B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5.БРАШНО,УЉЕ,СО,ВОДА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9643" name="Picture 11" descr="scan0036marica2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0588" y="290513"/>
            <a:ext cx="1520825" cy="1909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6600"/>
            </a:gs>
            <a:gs pos="50000">
              <a:srgbClr val="CCCC00"/>
            </a:gs>
            <a:gs pos="100000">
              <a:srgbClr val="9966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can0007"/>
          <p:cNvPicPr>
            <a:picLocks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lum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3733800"/>
            <a:ext cx="4224338" cy="2647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0659" name="AutoShape 3"/>
          <p:cNvSpPr>
            <a:spLocks noChangeArrowheads="1"/>
          </p:cNvSpPr>
          <p:nvPr/>
        </p:nvSpPr>
        <p:spPr bwMode="auto">
          <a:xfrm>
            <a:off x="2895600" y="838200"/>
            <a:ext cx="5562600" cy="22860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CC66"/>
          </a:solidFill>
          <a:ln w="57150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sr-Cyrl-CS" altLang="sr-Latn-RS" sz="20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ПОГЛЕДАЈ СВОЈЕ ОДГОВОРЕ!</a:t>
            </a:r>
          </a:p>
          <a:p>
            <a:pPr algn="ctr" eaLnBrk="1" hangingPunct="1"/>
            <a:endParaRPr lang="sr-Cyrl-CS" altLang="sr-Latn-RS" sz="20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/>
            <a:r>
              <a:rPr lang="sr-Cyrl-CS" altLang="sr-Latn-RS" b="1" i="1">
                <a:solidFill>
                  <a:srgbClr val="990000"/>
                </a:solidFill>
              </a:rPr>
              <a:t>Ако си у сваким реченицама подвукао тачне одговоре-свака част.</a:t>
            </a:r>
          </a:p>
          <a:p>
            <a:pPr algn="ctr" eaLnBrk="1" hangingPunct="1"/>
            <a:r>
              <a:rPr lang="sr-Cyrl-CS" altLang="sr-Latn-RS" b="1" i="1">
                <a:solidFill>
                  <a:srgbClr val="990000"/>
                </a:solidFill>
              </a:rPr>
              <a:t>Ако си са несигурношћу урадио задатак,почни из почетка!-Врати се на другу страницу.</a:t>
            </a:r>
            <a:endParaRPr lang="en-US" altLang="sr-Latn-RS" b="1" i="1">
              <a:solidFill>
                <a:srgbClr val="9900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6600"/>
            </a:gs>
            <a:gs pos="50000">
              <a:srgbClr val="FFCC00"/>
            </a:gs>
            <a:gs pos="100000">
              <a:srgbClr val="9966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can0011"/>
          <p:cNvPicPr>
            <a:picLocks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  <a:lum bright="-24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3014663"/>
            <a:ext cx="3482975" cy="36147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381000" y="533400"/>
            <a:ext cx="5105400" cy="2362200"/>
          </a:xfrm>
          <a:prstGeom prst="wedgeEllipseCallout">
            <a:avLst>
              <a:gd name="adj1" fmla="val 50713"/>
              <a:gd name="adj2" fmla="val 68546"/>
            </a:avLst>
          </a:prstGeom>
          <a:gradFill rotWithShape="1">
            <a:gsLst>
              <a:gs pos="0">
                <a:srgbClr val="FFCC66">
                  <a:gamma/>
                  <a:shade val="86275"/>
                  <a:invGamma/>
                </a:srgbClr>
              </a:gs>
              <a:gs pos="50000">
                <a:srgbClr val="FFCC66"/>
              </a:gs>
              <a:gs pos="100000">
                <a:srgbClr val="FFCC66">
                  <a:gamma/>
                  <a:shade val="86275"/>
                  <a:invGamma/>
                </a:srgbClr>
              </a:gs>
            </a:gsLst>
            <a:lin ang="5400000" scaled="1"/>
          </a:gradFill>
          <a:ln w="76200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endParaRPr lang="sr-Latn-RS" altLang="sr-Latn-RS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219200" y="1066800"/>
            <a:ext cx="342900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БРАВО!</a:t>
            </a:r>
          </a:p>
          <a:p>
            <a:pPr algn="ctr" eaLnBrk="1" hangingPunct="1">
              <a:spcBef>
                <a:spcPct val="50000"/>
              </a:spcBef>
            </a:pPr>
            <a:r>
              <a:rPr lang="sr-Cyrl-CS" altLang="sr-Latn-RS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Обновили смо своја знања о градивним именицама,а сада...</a:t>
            </a: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мало забаве!</a:t>
            </a:r>
          </a:p>
          <a:p>
            <a:pPr algn="ctr" eaLnBrk="1" hangingPunct="1">
              <a:spcBef>
                <a:spcPct val="50000"/>
              </a:spcBef>
            </a:pP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996600"/>
            </a:gs>
            <a:gs pos="100000">
              <a:srgbClr val="CCCC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2438400" y="2057400"/>
            <a:ext cx="3962400" cy="2819400"/>
          </a:xfrm>
          <a:prstGeom prst="rect">
            <a:avLst/>
          </a:prstGeom>
          <a:gradFill rotWithShape="1">
            <a:gsLst>
              <a:gs pos="0">
                <a:srgbClr val="A07600"/>
              </a:gs>
              <a:gs pos="50000">
                <a:srgbClr val="A07600">
                  <a:gamma/>
                  <a:tint val="10196"/>
                  <a:invGamma/>
                </a:srgbClr>
              </a:gs>
              <a:gs pos="100000">
                <a:srgbClr val="A07600"/>
              </a:gs>
            </a:gsLst>
            <a:lin ang="5400000" scaled="1"/>
          </a:gradFill>
          <a:ln w="57150" cmpd="thinThick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A07600"/>
            </a:extrusionClr>
            <a:contourClr>
              <a:srgbClr val="A076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sr-Latn-RS"/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2743200" y="2362200"/>
            <a:ext cx="32766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000" b="1" i="1">
                <a:solidFill>
                  <a:srgbClr val="990000"/>
                </a:solidFill>
              </a:rPr>
              <a:t>ОД ПОНУЂЕНИХ СЛОВА САСТАВИ ШТО ВИШЕ ГРАДИВНИХ ИМЕНИЦА</a:t>
            </a:r>
          </a:p>
          <a:p>
            <a:pPr algn="ctr" eaLnBrk="1" hangingPunct="1">
              <a:spcBef>
                <a:spcPct val="50000"/>
              </a:spcBef>
            </a:pPr>
            <a:endParaRPr lang="en-US" altLang="sr-Latn-RS" sz="2000" b="1" i="1">
              <a:solidFill>
                <a:srgbClr val="990000"/>
              </a:solidFill>
            </a:endParaRPr>
          </a:p>
        </p:txBody>
      </p:sp>
      <p:sp>
        <p:nvSpPr>
          <p:cNvPr id="72708" name="AutoShape 4"/>
          <p:cNvSpPr>
            <a:spLocks noChangeArrowheads="1"/>
          </p:cNvSpPr>
          <p:nvPr/>
        </p:nvSpPr>
        <p:spPr bwMode="auto">
          <a:xfrm rot="4077525">
            <a:off x="3124200" y="152400"/>
            <a:ext cx="1676400" cy="1371600"/>
          </a:xfrm>
          <a:prstGeom prst="rightArrow">
            <a:avLst>
              <a:gd name="adj1" fmla="val 50000"/>
              <a:gd name="adj2" fmla="val 30556"/>
            </a:avLst>
          </a:prstGeom>
          <a:gradFill rotWithShape="1">
            <a:gsLst>
              <a:gs pos="0">
                <a:srgbClr val="FF9900"/>
              </a:gs>
              <a:gs pos="50000">
                <a:srgbClr val="FF9900">
                  <a:gamma/>
                  <a:tint val="13333"/>
                  <a:invGamma/>
                </a:srgbClr>
              </a:gs>
              <a:gs pos="100000">
                <a:srgbClr val="FF9900"/>
              </a:gs>
            </a:gsLst>
            <a:lin ang="5400000" scaled="1"/>
          </a:gradFill>
          <a:ln w="38100" cmpd="dbl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 algn="ctr" eaLnBrk="1" hangingPunct="1"/>
            <a:r>
              <a:rPr lang="sr-Cyrl-CS" altLang="sr-Latn-RS" b="1">
                <a:solidFill>
                  <a:srgbClr val="990000"/>
                </a:solidFill>
              </a:rPr>
              <a:t>свила</a:t>
            </a:r>
            <a:endParaRPr lang="en-US" altLang="sr-Latn-RS" b="1">
              <a:solidFill>
                <a:srgbClr val="990000"/>
              </a:solidFill>
            </a:endParaRPr>
          </a:p>
        </p:txBody>
      </p:sp>
      <p:sp>
        <p:nvSpPr>
          <p:cNvPr id="72709" name="AutoShape 5"/>
          <p:cNvSpPr>
            <a:spLocks noChangeArrowheads="1"/>
          </p:cNvSpPr>
          <p:nvPr/>
        </p:nvSpPr>
        <p:spPr bwMode="auto">
          <a:xfrm rot="979768">
            <a:off x="685800" y="1066800"/>
            <a:ext cx="1676400" cy="1371600"/>
          </a:xfrm>
          <a:prstGeom prst="rightArrow">
            <a:avLst>
              <a:gd name="adj1" fmla="val 50000"/>
              <a:gd name="adj2" fmla="val 30556"/>
            </a:avLst>
          </a:prstGeom>
          <a:gradFill rotWithShape="1">
            <a:gsLst>
              <a:gs pos="0">
                <a:srgbClr val="FF9900"/>
              </a:gs>
              <a:gs pos="50000">
                <a:srgbClr val="FF9900">
                  <a:gamma/>
                  <a:tint val="20000"/>
                  <a:invGamma/>
                </a:srgbClr>
              </a:gs>
              <a:gs pos="100000">
                <a:srgbClr val="FF9900"/>
              </a:gs>
            </a:gsLst>
            <a:lin ang="5400000" scaled="1"/>
          </a:gradFill>
          <a:ln w="38100" cmpd="dbl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990000"/>
                </a:solidFill>
              </a:rPr>
              <a:t>злато</a:t>
            </a:r>
            <a:endParaRPr lang="en-US" altLang="sr-Latn-RS" b="1">
              <a:solidFill>
                <a:srgbClr val="990000"/>
              </a:solidFill>
            </a:endParaRPr>
          </a:p>
        </p:txBody>
      </p:sp>
      <p:sp>
        <p:nvSpPr>
          <p:cNvPr id="72710" name="AutoShape 6"/>
          <p:cNvSpPr>
            <a:spLocks noChangeArrowheads="1"/>
          </p:cNvSpPr>
          <p:nvPr/>
        </p:nvSpPr>
        <p:spPr bwMode="auto">
          <a:xfrm rot="8562816">
            <a:off x="6629400" y="685800"/>
            <a:ext cx="1676400" cy="1371600"/>
          </a:xfrm>
          <a:prstGeom prst="rightArrow">
            <a:avLst>
              <a:gd name="adj1" fmla="val 50000"/>
              <a:gd name="adj2" fmla="val 30556"/>
            </a:avLst>
          </a:prstGeom>
          <a:gradFill rotWithShape="1">
            <a:gsLst>
              <a:gs pos="0">
                <a:srgbClr val="FF9900"/>
              </a:gs>
              <a:gs pos="50000">
                <a:srgbClr val="FF9900">
                  <a:gamma/>
                  <a:tint val="23922"/>
                  <a:invGamma/>
                </a:srgbClr>
              </a:gs>
              <a:gs pos="100000">
                <a:srgbClr val="FF9900"/>
              </a:gs>
            </a:gsLst>
            <a:lin ang="5400000" scaled="1"/>
          </a:gradFill>
          <a:ln w="38100" cmpd="dbl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r>
              <a:rPr lang="sr-Cyrl-CS" altLang="sr-Latn-RS" b="1">
                <a:solidFill>
                  <a:srgbClr val="990000"/>
                </a:solidFill>
              </a:rPr>
              <a:t>дрво</a:t>
            </a:r>
            <a:endParaRPr lang="en-US" altLang="sr-Latn-RS" b="1">
              <a:solidFill>
                <a:srgbClr val="990000"/>
              </a:solidFill>
            </a:endParaRPr>
          </a:p>
        </p:txBody>
      </p:sp>
      <p:sp>
        <p:nvSpPr>
          <p:cNvPr id="72711" name="AutoShape 7"/>
          <p:cNvSpPr>
            <a:spLocks noChangeArrowheads="1"/>
          </p:cNvSpPr>
          <p:nvPr/>
        </p:nvSpPr>
        <p:spPr bwMode="auto">
          <a:xfrm rot="11650422">
            <a:off x="7010400" y="3124200"/>
            <a:ext cx="1676400" cy="1371600"/>
          </a:xfrm>
          <a:prstGeom prst="rightArrow">
            <a:avLst>
              <a:gd name="adj1" fmla="val 50000"/>
              <a:gd name="adj2" fmla="val 30556"/>
            </a:avLst>
          </a:prstGeom>
          <a:gradFill rotWithShape="1">
            <a:gsLst>
              <a:gs pos="0">
                <a:srgbClr val="FF9900"/>
              </a:gs>
              <a:gs pos="50000">
                <a:srgbClr val="FF9900">
                  <a:gamma/>
                  <a:tint val="20000"/>
                  <a:invGamma/>
                </a:srgbClr>
              </a:gs>
              <a:gs pos="100000">
                <a:srgbClr val="FF9900"/>
              </a:gs>
            </a:gsLst>
            <a:lin ang="5400000" scaled="1"/>
          </a:gradFill>
          <a:ln w="38100" cmpd="dbl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r>
              <a:rPr lang="sr-Cyrl-CS" altLang="sr-Latn-RS" b="1">
                <a:solidFill>
                  <a:srgbClr val="990000"/>
                </a:solidFill>
              </a:rPr>
              <a:t>лан</a:t>
            </a:r>
            <a:endParaRPr lang="en-US" altLang="sr-Latn-RS" b="1">
              <a:solidFill>
                <a:srgbClr val="990000"/>
              </a:solidFill>
            </a:endParaRPr>
          </a:p>
        </p:txBody>
      </p:sp>
      <p:sp>
        <p:nvSpPr>
          <p:cNvPr id="72712" name="AutoShape 8"/>
          <p:cNvSpPr>
            <a:spLocks noChangeArrowheads="1"/>
          </p:cNvSpPr>
          <p:nvPr/>
        </p:nvSpPr>
        <p:spPr bwMode="auto">
          <a:xfrm rot="-29035701">
            <a:off x="5867400" y="5029200"/>
            <a:ext cx="1676400" cy="1371600"/>
          </a:xfrm>
          <a:prstGeom prst="rightArrow">
            <a:avLst>
              <a:gd name="adj1" fmla="val 50000"/>
              <a:gd name="adj2" fmla="val 30556"/>
            </a:avLst>
          </a:prstGeom>
          <a:gradFill rotWithShape="1">
            <a:gsLst>
              <a:gs pos="0">
                <a:srgbClr val="FF9900"/>
              </a:gs>
              <a:gs pos="50000">
                <a:srgbClr val="FF9900">
                  <a:gamma/>
                  <a:tint val="20000"/>
                  <a:invGamma/>
                </a:srgbClr>
              </a:gs>
              <a:gs pos="100000">
                <a:srgbClr val="FF9900"/>
              </a:gs>
            </a:gsLst>
            <a:lin ang="5400000" scaled="1"/>
          </a:gradFill>
          <a:ln w="38100" cmpd="dbl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eaLnBrk="1" hangingPunct="1"/>
            <a:r>
              <a:rPr lang="sr-Cyrl-CS" altLang="sr-Latn-RS" b="1">
                <a:solidFill>
                  <a:srgbClr val="990000"/>
                </a:solidFill>
              </a:rPr>
              <a:t>вино</a:t>
            </a:r>
            <a:endParaRPr lang="en-US" altLang="sr-Latn-RS" b="1">
              <a:solidFill>
                <a:srgbClr val="990000"/>
              </a:solidFill>
            </a:endParaRPr>
          </a:p>
        </p:txBody>
      </p:sp>
      <p:sp>
        <p:nvSpPr>
          <p:cNvPr id="72713" name="AutoShape 9"/>
          <p:cNvSpPr>
            <a:spLocks noChangeArrowheads="1"/>
          </p:cNvSpPr>
          <p:nvPr/>
        </p:nvSpPr>
        <p:spPr bwMode="auto">
          <a:xfrm rot="16200000">
            <a:off x="3352800" y="5105400"/>
            <a:ext cx="1676400" cy="1371600"/>
          </a:xfrm>
          <a:prstGeom prst="rightArrow">
            <a:avLst>
              <a:gd name="adj1" fmla="val 50000"/>
              <a:gd name="adj2" fmla="val 30556"/>
            </a:avLst>
          </a:prstGeom>
          <a:gradFill rotWithShape="1">
            <a:gsLst>
              <a:gs pos="0">
                <a:srgbClr val="FF9900"/>
              </a:gs>
              <a:gs pos="50000">
                <a:srgbClr val="FF9900">
                  <a:gamma/>
                  <a:tint val="20000"/>
                  <a:invGamma/>
                </a:srgbClr>
              </a:gs>
              <a:gs pos="100000">
                <a:srgbClr val="FF9900"/>
              </a:gs>
            </a:gsLst>
            <a:lin ang="5400000" scaled="1"/>
          </a:gradFill>
          <a:ln w="38100" cmpd="dbl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eaLnBrk="1" hangingPunct="1"/>
            <a:r>
              <a:rPr lang="sr-Cyrl-CS" altLang="sr-Latn-RS" b="1">
                <a:solidFill>
                  <a:srgbClr val="990000"/>
                </a:solidFill>
              </a:rPr>
              <a:t>со</a:t>
            </a:r>
            <a:endParaRPr lang="en-US" altLang="sr-Latn-RS" b="1">
              <a:solidFill>
                <a:srgbClr val="990000"/>
              </a:solidFill>
            </a:endParaRPr>
          </a:p>
        </p:txBody>
      </p:sp>
      <p:sp>
        <p:nvSpPr>
          <p:cNvPr id="72714" name="AutoShape 10"/>
          <p:cNvSpPr>
            <a:spLocks noChangeArrowheads="1"/>
          </p:cNvSpPr>
          <p:nvPr/>
        </p:nvSpPr>
        <p:spPr bwMode="auto">
          <a:xfrm rot="-23341227">
            <a:off x="533400" y="4191000"/>
            <a:ext cx="1676400" cy="1371600"/>
          </a:xfrm>
          <a:prstGeom prst="rightArrow">
            <a:avLst>
              <a:gd name="adj1" fmla="val 50000"/>
              <a:gd name="adj2" fmla="val 30556"/>
            </a:avLst>
          </a:prstGeom>
          <a:gradFill rotWithShape="1">
            <a:gsLst>
              <a:gs pos="0">
                <a:srgbClr val="FF9900"/>
              </a:gs>
              <a:gs pos="50000">
                <a:srgbClr val="FF9900">
                  <a:gamma/>
                  <a:tint val="20000"/>
                  <a:invGamma/>
                </a:srgbClr>
              </a:gs>
              <a:gs pos="100000">
                <a:srgbClr val="FF9900"/>
              </a:gs>
            </a:gsLst>
            <a:lin ang="5400000" scaled="1"/>
          </a:gradFill>
          <a:ln w="38100" cmpd="dbl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990000"/>
                </a:solidFill>
              </a:rPr>
              <a:t>вода</a:t>
            </a:r>
            <a:endParaRPr lang="en-US" altLang="sr-Latn-RS" b="1">
              <a:solidFill>
                <a:srgbClr val="990000"/>
              </a:solidFill>
            </a:endParaRP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838200" y="44958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/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2514600" y="4038600"/>
            <a:ext cx="381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 С А Л Д Ш В И Н Т О З</a:t>
            </a:r>
            <a:endParaRPr lang="en-US" altLang="sr-Latn-RS" sz="24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09" grpId="0" animBg="1"/>
      <p:bldP spid="72710" grpId="0" animBg="1"/>
      <p:bldP spid="72711" grpId="0" animBg="1"/>
      <p:bldP spid="72712" grpId="0" animBg="1"/>
      <p:bldP spid="72713" grpId="0" animBg="1"/>
      <p:bldP spid="727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996600"/>
            </a:gs>
            <a:gs pos="100000">
              <a:srgbClr val="FFCC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AutoShape 2"/>
          <p:cNvSpPr>
            <a:spLocks noChangeArrowheads="1"/>
          </p:cNvSpPr>
          <p:nvPr/>
        </p:nvSpPr>
        <p:spPr bwMode="auto">
          <a:xfrm>
            <a:off x="0" y="457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А1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31" name="AutoShape 3"/>
          <p:cNvSpPr>
            <a:spLocks noChangeArrowheads="1"/>
          </p:cNvSpPr>
          <p:nvPr/>
        </p:nvSpPr>
        <p:spPr bwMode="auto">
          <a:xfrm>
            <a:off x="0" y="457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жути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2514600" y="3200400"/>
            <a:ext cx="4038600" cy="533400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76200">
            <a:solidFill>
              <a:srgbClr val="996633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400"/>
              <a:t>КОНАЧНО РЕШЕЊЕ</a:t>
            </a:r>
            <a:endParaRPr lang="en-US" altLang="sr-Latn-RS" sz="2400"/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2286000" y="2514600"/>
            <a:ext cx="1447800" cy="404813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38100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/>
              <a:t>А</a:t>
            </a:r>
            <a:endParaRPr lang="en-US" altLang="sr-Latn-RS"/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5334000" y="2514600"/>
            <a:ext cx="1524000" cy="404813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38100">
            <a:solidFill>
              <a:srgbClr val="996633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>
                <a:solidFill>
                  <a:srgbClr val="3A3900"/>
                </a:solidFill>
              </a:rPr>
              <a:t>Б</a:t>
            </a:r>
            <a:endParaRPr lang="en-US" altLang="sr-Latn-RS">
              <a:solidFill>
                <a:srgbClr val="3A3900"/>
              </a:solidFill>
            </a:endParaRP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2209800" y="3962400"/>
            <a:ext cx="1371600" cy="404813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38100">
            <a:solidFill>
              <a:srgbClr val="996633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/>
              <a:t>В</a:t>
            </a:r>
            <a:endParaRPr lang="en-US" altLang="sr-Latn-RS"/>
          </a:p>
        </p:txBody>
      </p:sp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5410200" y="4038600"/>
            <a:ext cx="1524000" cy="404813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38100">
            <a:solidFill>
              <a:srgbClr val="996633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/>
              <a:t>Г</a:t>
            </a:r>
            <a:endParaRPr lang="en-US" altLang="sr-Latn-RS"/>
          </a:p>
        </p:txBody>
      </p:sp>
      <p:sp>
        <p:nvSpPr>
          <p:cNvPr id="73737" name="AutoShape 9"/>
          <p:cNvSpPr>
            <a:spLocks noChangeArrowheads="1"/>
          </p:cNvSpPr>
          <p:nvPr/>
        </p:nvSpPr>
        <p:spPr bwMode="auto">
          <a:xfrm>
            <a:off x="7848600" y="59436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27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Г1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38" name="AutoShape 10"/>
          <p:cNvSpPr>
            <a:spLocks noChangeArrowheads="1"/>
          </p:cNvSpPr>
          <p:nvPr/>
        </p:nvSpPr>
        <p:spPr bwMode="auto">
          <a:xfrm>
            <a:off x="7086600" y="54864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27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Г2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39" name="AutoShape 11"/>
          <p:cNvSpPr>
            <a:spLocks noChangeArrowheads="1"/>
          </p:cNvSpPr>
          <p:nvPr/>
        </p:nvSpPr>
        <p:spPr bwMode="auto">
          <a:xfrm>
            <a:off x="6248400" y="49530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27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Г3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0" name="AutoShape 12"/>
          <p:cNvSpPr>
            <a:spLocks noChangeArrowheads="1"/>
          </p:cNvSpPr>
          <p:nvPr/>
        </p:nvSpPr>
        <p:spPr bwMode="auto">
          <a:xfrm>
            <a:off x="0" y="5791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81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Б1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1" name="AutoShape 13"/>
          <p:cNvSpPr>
            <a:spLocks noChangeArrowheads="1"/>
          </p:cNvSpPr>
          <p:nvPr/>
        </p:nvSpPr>
        <p:spPr bwMode="auto">
          <a:xfrm>
            <a:off x="762000" y="53340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81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Б2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2" name="AutoShape 14"/>
          <p:cNvSpPr>
            <a:spLocks noChangeArrowheads="1"/>
          </p:cNvSpPr>
          <p:nvPr/>
        </p:nvSpPr>
        <p:spPr bwMode="auto">
          <a:xfrm>
            <a:off x="1524000" y="48768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81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Б3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3" name="AutoShape 15"/>
          <p:cNvSpPr>
            <a:spLocks noChangeArrowheads="1"/>
          </p:cNvSpPr>
          <p:nvPr/>
        </p:nvSpPr>
        <p:spPr bwMode="auto">
          <a:xfrm>
            <a:off x="2286000" y="44196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81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Б4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4" name="AutoShape 16"/>
          <p:cNvSpPr>
            <a:spLocks noChangeArrowheads="1"/>
          </p:cNvSpPr>
          <p:nvPr/>
        </p:nvSpPr>
        <p:spPr bwMode="auto">
          <a:xfrm>
            <a:off x="762000" y="838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А2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5" name="AutoShape 17"/>
          <p:cNvSpPr>
            <a:spLocks noChangeArrowheads="1"/>
          </p:cNvSpPr>
          <p:nvPr/>
        </p:nvSpPr>
        <p:spPr bwMode="auto">
          <a:xfrm>
            <a:off x="1447800" y="1219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А3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6" name="AutoShape 18"/>
          <p:cNvSpPr>
            <a:spLocks noChangeArrowheads="1"/>
          </p:cNvSpPr>
          <p:nvPr/>
        </p:nvSpPr>
        <p:spPr bwMode="auto">
          <a:xfrm>
            <a:off x="2133600" y="16764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А4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7" name="AutoShape 19"/>
          <p:cNvSpPr>
            <a:spLocks noChangeArrowheads="1"/>
          </p:cNvSpPr>
          <p:nvPr/>
        </p:nvSpPr>
        <p:spPr bwMode="auto">
          <a:xfrm>
            <a:off x="7696200" y="3048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89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Б1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8" name="AutoShape 20"/>
          <p:cNvSpPr>
            <a:spLocks noChangeArrowheads="1"/>
          </p:cNvSpPr>
          <p:nvPr/>
        </p:nvSpPr>
        <p:spPr bwMode="auto">
          <a:xfrm>
            <a:off x="7086600" y="762000"/>
            <a:ext cx="12192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89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Б2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49" name="AutoShape 21"/>
          <p:cNvSpPr>
            <a:spLocks noChangeArrowheads="1"/>
          </p:cNvSpPr>
          <p:nvPr/>
        </p:nvSpPr>
        <p:spPr bwMode="auto">
          <a:xfrm>
            <a:off x="6324600" y="1219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89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Б3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50" name="AutoShape 22"/>
          <p:cNvSpPr>
            <a:spLocks noChangeArrowheads="1"/>
          </p:cNvSpPr>
          <p:nvPr/>
        </p:nvSpPr>
        <p:spPr bwMode="auto">
          <a:xfrm>
            <a:off x="5638800" y="16764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89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Б4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51" name="Text Box 23"/>
          <p:cNvSpPr txBox="1">
            <a:spLocks noChangeArrowheads="1"/>
          </p:cNvSpPr>
          <p:nvPr/>
        </p:nvSpPr>
        <p:spPr bwMode="auto">
          <a:xfrm>
            <a:off x="2895600" y="6096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/>
          </a:p>
        </p:txBody>
      </p:sp>
      <p:sp>
        <p:nvSpPr>
          <p:cNvPr id="73752" name="AutoShape 24"/>
          <p:cNvSpPr>
            <a:spLocks noChangeArrowheads="1"/>
          </p:cNvSpPr>
          <p:nvPr/>
        </p:nvSpPr>
        <p:spPr bwMode="auto">
          <a:xfrm>
            <a:off x="762000" y="838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бела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53" name="AutoShape 25"/>
          <p:cNvSpPr>
            <a:spLocks noChangeArrowheads="1"/>
          </p:cNvSpPr>
          <p:nvPr/>
        </p:nvSpPr>
        <p:spPr bwMode="auto">
          <a:xfrm>
            <a:off x="2133600" y="16764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коцка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54" name="AutoShape 26"/>
          <p:cNvSpPr>
            <a:spLocks noChangeArrowheads="1"/>
          </p:cNvSpPr>
          <p:nvPr/>
        </p:nvSpPr>
        <p:spPr bwMode="auto">
          <a:xfrm>
            <a:off x="5638800" y="16764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мољац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55" name="AutoShape 27"/>
          <p:cNvSpPr>
            <a:spLocks noChangeArrowheads="1"/>
          </p:cNvSpPr>
          <p:nvPr/>
        </p:nvSpPr>
        <p:spPr bwMode="auto">
          <a:xfrm>
            <a:off x="6324600" y="1219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џемпер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56" name="AutoShape 28"/>
          <p:cNvSpPr>
            <a:spLocks noChangeArrowheads="1"/>
          </p:cNvSpPr>
          <p:nvPr/>
        </p:nvSpPr>
        <p:spPr bwMode="auto">
          <a:xfrm>
            <a:off x="7086600" y="7620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чиста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57" name="AutoShape 29"/>
          <p:cNvSpPr>
            <a:spLocks noChangeArrowheads="1"/>
          </p:cNvSpPr>
          <p:nvPr/>
        </p:nvSpPr>
        <p:spPr bwMode="auto">
          <a:xfrm>
            <a:off x="7696200" y="3048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овца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58" name="AutoShape 30"/>
          <p:cNvSpPr>
            <a:spLocks noChangeArrowheads="1"/>
          </p:cNvSpPr>
          <p:nvPr/>
        </p:nvSpPr>
        <p:spPr bwMode="auto">
          <a:xfrm>
            <a:off x="0" y="5791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сат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59" name="AutoShape 31"/>
          <p:cNvSpPr>
            <a:spLocks noChangeArrowheads="1"/>
          </p:cNvSpPr>
          <p:nvPr/>
        </p:nvSpPr>
        <p:spPr bwMode="auto">
          <a:xfrm>
            <a:off x="762000" y="53340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зрно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0" name="AutoShape 32"/>
          <p:cNvSpPr>
            <a:spLocks noChangeArrowheads="1"/>
          </p:cNvSpPr>
          <p:nvPr/>
        </p:nvSpPr>
        <p:spPr bwMode="auto">
          <a:xfrm>
            <a:off x="1524000" y="48768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кула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1" name="AutoShape 33"/>
          <p:cNvSpPr>
            <a:spLocks noChangeArrowheads="1"/>
          </p:cNvSpPr>
          <p:nvPr/>
        </p:nvSpPr>
        <p:spPr bwMode="auto">
          <a:xfrm>
            <a:off x="2286000" y="44196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живи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2" name="AutoShape 34"/>
          <p:cNvSpPr>
            <a:spLocks noChangeArrowheads="1"/>
          </p:cNvSpPr>
          <p:nvPr/>
        </p:nvSpPr>
        <p:spPr bwMode="auto">
          <a:xfrm>
            <a:off x="7848600" y="59436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текућа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3" name="AutoShape 35"/>
          <p:cNvSpPr>
            <a:spLocks noChangeArrowheads="1"/>
          </p:cNvSpPr>
          <p:nvPr/>
        </p:nvSpPr>
        <p:spPr bwMode="auto">
          <a:xfrm>
            <a:off x="7086600" y="54864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пиће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4" name="AutoShape 36"/>
          <p:cNvSpPr>
            <a:spLocks noChangeArrowheads="1"/>
          </p:cNvSpPr>
          <p:nvPr/>
        </p:nvSpPr>
        <p:spPr bwMode="auto">
          <a:xfrm>
            <a:off x="6248400" y="49530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стајаћа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5" name="Text Box 37"/>
          <p:cNvSpPr txBox="1">
            <a:spLocks noChangeArrowheads="1"/>
          </p:cNvSpPr>
          <p:nvPr/>
        </p:nvSpPr>
        <p:spPr bwMode="auto">
          <a:xfrm>
            <a:off x="2286000" y="2590800"/>
            <a:ext cx="1447800" cy="404813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38100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0000FF"/>
                </a:solidFill>
              </a:rPr>
              <a:t>ШЕЋЕР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6" name="Text Box 38"/>
          <p:cNvSpPr txBox="1">
            <a:spLocks noChangeArrowheads="1"/>
          </p:cNvSpPr>
          <p:nvPr/>
        </p:nvSpPr>
        <p:spPr bwMode="auto">
          <a:xfrm>
            <a:off x="2209800" y="3962400"/>
            <a:ext cx="1371600" cy="404813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38100">
            <a:solidFill>
              <a:srgbClr val="996633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0000FF"/>
                </a:solidFill>
              </a:rPr>
              <a:t>ПЕСАК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7" name="Text Box 39"/>
          <p:cNvSpPr txBox="1">
            <a:spLocks noChangeArrowheads="1"/>
          </p:cNvSpPr>
          <p:nvPr/>
        </p:nvSpPr>
        <p:spPr bwMode="auto">
          <a:xfrm>
            <a:off x="5334000" y="2514600"/>
            <a:ext cx="1524000" cy="404813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38100">
            <a:solidFill>
              <a:srgbClr val="996633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0000FF"/>
                </a:solidFill>
              </a:rPr>
              <a:t>ВУНА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8" name="Text Box 40"/>
          <p:cNvSpPr txBox="1">
            <a:spLocks noChangeArrowheads="1"/>
          </p:cNvSpPr>
          <p:nvPr/>
        </p:nvSpPr>
        <p:spPr bwMode="auto">
          <a:xfrm>
            <a:off x="5410200" y="4038600"/>
            <a:ext cx="1524000" cy="404813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38100">
            <a:solidFill>
              <a:srgbClr val="996633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0000FF"/>
                </a:solidFill>
              </a:rPr>
              <a:t>ВОДА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69" name="Text Box 41"/>
          <p:cNvSpPr txBox="1">
            <a:spLocks noChangeArrowheads="1"/>
          </p:cNvSpPr>
          <p:nvPr/>
        </p:nvSpPr>
        <p:spPr bwMode="auto">
          <a:xfrm>
            <a:off x="2514600" y="3200400"/>
            <a:ext cx="4038600" cy="533400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30196"/>
                  <a:invGamma/>
                </a:srgbClr>
              </a:gs>
              <a:gs pos="100000">
                <a:srgbClr val="FFCC66"/>
              </a:gs>
            </a:gsLst>
            <a:lin ang="5400000" scaled="1"/>
          </a:gradFill>
          <a:ln w="76200">
            <a:solidFill>
              <a:srgbClr val="996633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ГРАДИВНЕ ИМЕНИЦЕ</a:t>
            </a:r>
            <a:endParaRPr lang="en-US" altLang="sr-Latn-RS" sz="24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3770" name="AutoShape 42"/>
          <p:cNvSpPr>
            <a:spLocks noChangeArrowheads="1"/>
          </p:cNvSpPr>
          <p:nvPr/>
        </p:nvSpPr>
        <p:spPr bwMode="auto">
          <a:xfrm>
            <a:off x="1447800" y="12192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135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репа</a:t>
            </a:r>
            <a:endParaRPr lang="en-US" altLang="sr-Latn-RS" b="1">
              <a:solidFill>
                <a:srgbClr val="0000FF"/>
              </a:solidFill>
            </a:endParaRPr>
          </a:p>
        </p:txBody>
      </p:sp>
      <p:sp>
        <p:nvSpPr>
          <p:cNvPr id="73771" name="AutoShape 43"/>
          <p:cNvSpPr>
            <a:spLocks noChangeArrowheads="1"/>
          </p:cNvSpPr>
          <p:nvPr/>
        </p:nvSpPr>
        <p:spPr bwMode="auto">
          <a:xfrm>
            <a:off x="5562600" y="4572000"/>
            <a:ext cx="1295400" cy="6858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27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>
                <a:solidFill>
                  <a:srgbClr val="996633"/>
                </a:solidFill>
              </a:rPr>
              <a:t>Г4</a:t>
            </a:r>
            <a:endParaRPr lang="en-US" altLang="sr-Latn-RS">
              <a:solidFill>
                <a:srgbClr val="996633"/>
              </a:solidFill>
            </a:endParaRPr>
          </a:p>
        </p:txBody>
      </p:sp>
      <p:sp>
        <p:nvSpPr>
          <p:cNvPr id="73772" name="AutoShape 44"/>
          <p:cNvSpPr>
            <a:spLocks noChangeArrowheads="1"/>
          </p:cNvSpPr>
          <p:nvPr/>
        </p:nvSpPr>
        <p:spPr bwMode="auto">
          <a:xfrm>
            <a:off x="5486400" y="4572000"/>
            <a:ext cx="1447800" cy="762000"/>
          </a:xfrm>
          <a:prstGeom prst="flowChartDecision">
            <a:avLst/>
          </a:prstGeom>
          <a:gradFill rotWithShape="1">
            <a:gsLst>
              <a:gs pos="0">
                <a:srgbClr val="A07600"/>
              </a:gs>
              <a:gs pos="100000">
                <a:srgbClr val="A07600">
                  <a:gamma/>
                  <a:tint val="2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996633"/>
            </a:solidFill>
            <a:miter lim="800000"/>
            <a:headEnd/>
            <a:tailEnd/>
          </a:ln>
          <a:effectLst>
            <a:outerShdw dist="107763" dir="2700000" algn="ctr" rotWithShape="0">
              <a:srgbClr val="7B5229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</a:rPr>
              <a:t>бистра</a:t>
            </a:r>
            <a:endParaRPr lang="en-US" altLang="sr-Latn-RS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73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3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73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3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73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3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737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73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4" dur="500"/>
                                        <p:tgtEl>
                                          <p:spTgt spid="737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73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2" dur="500"/>
                                        <p:tgtEl>
                                          <p:spTgt spid="73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73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0" dur="500"/>
                                        <p:tgtEl>
                                          <p:spTgt spid="73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73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8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73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6" dur="500"/>
                                        <p:tgtEl>
                                          <p:spTgt spid="737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73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4" dur="500"/>
                                        <p:tgtEl>
                                          <p:spTgt spid="73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8" dur="500"/>
                                        <p:tgtEl>
                                          <p:spTgt spid="73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2" dur="500"/>
                                        <p:tgtEl>
                                          <p:spTgt spid="737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73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0" dur="500"/>
                                        <p:tgtEl>
                                          <p:spTgt spid="73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3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8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7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6" dur="500"/>
                                        <p:tgtEl>
                                          <p:spTgt spid="73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7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4" dur="500"/>
                                        <p:tgtEl>
                                          <p:spTgt spid="73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73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2" dur="500"/>
                                        <p:tgtEl>
                                          <p:spTgt spid="73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6" dur="500"/>
                                        <p:tgtEl>
                                          <p:spTgt spid="7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0" dur="500"/>
                                        <p:tgtEl>
                                          <p:spTgt spid="73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4" dur="500"/>
                                        <p:tgtEl>
                                          <p:spTgt spid="73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8" dur="500"/>
                                        <p:tgtEl>
                                          <p:spTgt spid="73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2" dur="500"/>
                                        <p:tgtEl>
                                          <p:spTgt spid="73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6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0" dur="500"/>
                                        <p:tgtEl>
                                          <p:spTgt spid="73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 animBg="1"/>
      <p:bldP spid="73731" grpId="0" animBg="1"/>
      <p:bldP spid="73732" grpId="0" animBg="1"/>
      <p:bldP spid="73733" grpId="0" animBg="1"/>
      <p:bldP spid="73734" grpId="0" animBg="1"/>
      <p:bldP spid="73735" grpId="0" animBg="1"/>
      <p:bldP spid="73736" grpId="0" animBg="1"/>
      <p:bldP spid="73737" grpId="0" animBg="1"/>
      <p:bldP spid="73740" grpId="0" animBg="1"/>
      <p:bldP spid="73741" grpId="0" animBg="1"/>
      <p:bldP spid="73742" grpId="0" animBg="1"/>
      <p:bldP spid="73743" grpId="0" animBg="1"/>
      <p:bldP spid="73744" grpId="0" animBg="1"/>
      <p:bldP spid="73745" grpId="0" animBg="1"/>
      <p:bldP spid="73746" grpId="0" animBg="1"/>
      <p:bldP spid="73747" grpId="0" animBg="1"/>
      <p:bldP spid="73748" grpId="0" animBg="1"/>
      <p:bldP spid="73749" grpId="0" animBg="1"/>
      <p:bldP spid="73750" grpId="0" animBg="1"/>
      <p:bldP spid="73752" grpId="0" animBg="1"/>
      <p:bldP spid="73753" grpId="0" animBg="1"/>
      <p:bldP spid="73754" grpId="0" animBg="1"/>
      <p:bldP spid="73755" grpId="0" animBg="1"/>
      <p:bldP spid="73756" grpId="0" animBg="1"/>
      <p:bldP spid="73757" grpId="0" animBg="1"/>
      <p:bldP spid="73758" grpId="0" animBg="1"/>
      <p:bldP spid="73759" grpId="0" animBg="1"/>
      <p:bldP spid="73760" grpId="0" animBg="1"/>
      <p:bldP spid="73761" grpId="0" animBg="1"/>
      <p:bldP spid="73762" grpId="0" animBg="1"/>
      <p:bldP spid="73763" grpId="0" animBg="1"/>
      <p:bldP spid="73764" grpId="0" animBg="1"/>
      <p:bldP spid="73765" grpId="0" animBg="1"/>
      <p:bldP spid="73766" grpId="0" animBg="1"/>
      <p:bldP spid="73767" grpId="0" animBg="1"/>
      <p:bldP spid="73768" grpId="0" animBg="1"/>
      <p:bldP spid="73769" grpId="0" animBg="1"/>
      <p:bldP spid="73770" grpId="0" animBg="1"/>
      <p:bldP spid="73771" grpId="0" animBg="1"/>
      <p:bldP spid="7377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666633"/>
            </a:gs>
            <a:gs pos="100000">
              <a:srgbClr val="FFCC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t2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14400"/>
            <a:ext cx="5486400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0" y="838200"/>
            <a:ext cx="1905000" cy="1600200"/>
          </a:xfrm>
          <a:prstGeom prst="rect">
            <a:avLst/>
          </a:prstGeom>
          <a:solidFill>
            <a:srgbClr val="9A9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/>
              <a:t>А</a:t>
            </a:r>
            <a:endParaRPr lang="en-US" altLang="sr-Latn-RS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4038600"/>
            <a:ext cx="1905000" cy="1600200"/>
          </a:xfrm>
          <a:prstGeom prst="rect">
            <a:avLst/>
          </a:prstGeom>
          <a:solidFill>
            <a:srgbClr val="4A48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/>
              <a:t>Е</a:t>
            </a:r>
            <a:endParaRPr lang="en-US" altLang="sr-Latn-RS"/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1905000" y="4038600"/>
            <a:ext cx="1905000" cy="1600200"/>
          </a:xfrm>
          <a:prstGeom prst="rect">
            <a:avLst/>
          </a:prstGeom>
          <a:solidFill>
            <a:srgbClr val="7E7B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/>
              <a:t>Ж</a:t>
            </a:r>
            <a:endParaRPr lang="en-US" altLang="sr-Latn-RS"/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3810000" y="4038600"/>
            <a:ext cx="1905000" cy="1600200"/>
          </a:xfrm>
          <a:prstGeom prst="rect">
            <a:avLst/>
          </a:prstGeom>
          <a:solidFill>
            <a:srgbClr val="A09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/>
              <a:t>З</a:t>
            </a:r>
            <a:endParaRPr lang="en-US" altLang="sr-Latn-RS"/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3810000" y="2438400"/>
            <a:ext cx="1905000" cy="1600200"/>
          </a:xfrm>
          <a:prstGeom prst="rect">
            <a:avLst/>
          </a:prstGeom>
          <a:solidFill>
            <a:srgbClr val="ACA8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/>
              <a:t>Ђ</a:t>
            </a:r>
            <a:endParaRPr lang="en-US" altLang="sr-Latn-RS"/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3810000" y="838200"/>
            <a:ext cx="1905000" cy="1600200"/>
          </a:xfrm>
          <a:prstGeom prst="rect">
            <a:avLst/>
          </a:prstGeom>
          <a:solidFill>
            <a:srgbClr val="CCC7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/>
              <a:t>В</a:t>
            </a:r>
            <a:endParaRPr lang="en-US" altLang="sr-Latn-RS"/>
          </a:p>
        </p:txBody>
      </p:sp>
      <p:sp>
        <p:nvSpPr>
          <p:cNvPr id="74761" name="Rectangle 9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1905000" y="838200"/>
            <a:ext cx="1905000" cy="1600200"/>
          </a:xfrm>
          <a:prstGeom prst="rect">
            <a:avLst/>
          </a:prstGeom>
          <a:solidFill>
            <a:srgbClr val="B4B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/>
              <a:t>Б</a:t>
            </a:r>
            <a:endParaRPr lang="en-US" altLang="sr-Latn-RS"/>
          </a:p>
        </p:txBody>
      </p:sp>
      <p:sp>
        <p:nvSpPr>
          <p:cNvPr id="74762" name="Rectangle 10"/>
          <p:cNvSpPr>
            <a:spLocks noChangeArrowheads="1"/>
          </p:cNvSpPr>
          <p:nvPr/>
        </p:nvSpPr>
        <p:spPr bwMode="auto">
          <a:xfrm>
            <a:off x="0" y="2438400"/>
            <a:ext cx="1905000" cy="1600200"/>
          </a:xfrm>
          <a:prstGeom prst="rect">
            <a:avLst/>
          </a:prstGeom>
          <a:solidFill>
            <a:srgbClr val="6A67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/>
              <a:t>Г</a:t>
            </a:r>
            <a:endParaRPr lang="en-US" altLang="sr-Latn-RS"/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1905000" y="2438400"/>
            <a:ext cx="1905000" cy="1600200"/>
          </a:xfrm>
          <a:prstGeom prst="rect">
            <a:avLst/>
          </a:prstGeom>
          <a:solidFill>
            <a:srgbClr val="928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/>
              <a:t>Д</a:t>
            </a:r>
            <a:endParaRPr lang="en-US" altLang="sr-Latn-RS"/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381000" y="228600"/>
            <a:ext cx="8534400" cy="641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ACA8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</a:rPr>
              <a:t>ДА БИ УСПЕШНО РЕШИО СКРИВАЛИЦУ,ИСКОРИСТИ СВОЈУ ЛЕПУ ГЛАВИЦУ</a:t>
            </a:r>
            <a:endParaRPr lang="en-US" altLang="sr-Latn-RS" b="1">
              <a:solidFill>
                <a:srgbClr val="990000"/>
              </a:solidFill>
            </a:endParaRP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6096000" y="1676400"/>
            <a:ext cx="2895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b="1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 НА КРАЈУ ЗАПЕВАЈМО ПЕСМИЦУ ,,СЛАТКИ ГЕНИЈЕ,, БРАНКА КОЦКИЦЕ</a:t>
            </a:r>
            <a:endParaRPr lang="en-US" altLang="sr-Latn-RS" b="1" i="1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4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747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7476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nimBg="1"/>
      <p:bldP spid="74756" grpId="0" animBg="1"/>
      <p:bldP spid="74757" grpId="0" animBg="1"/>
      <p:bldP spid="74758" grpId="0" animBg="1"/>
      <p:bldP spid="74759" grpId="0" animBg="1"/>
      <p:bldP spid="74760" grpId="0" animBg="1"/>
      <p:bldP spid="74761" grpId="0" animBg="1"/>
      <p:bldP spid="74762" grpId="0" animBg="1"/>
      <p:bldP spid="74763" grpId="0" animBg="1"/>
      <p:bldP spid="7476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228600" y="838200"/>
            <a:ext cx="607377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СЛАТКИ ГЕНИЈЕ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Шкрипи ми грло,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крчи ми стомак,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шкргућу зуби,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боли јетра...Ја сам јако 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сладак момак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таманим торте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од пола метра.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Ја чезнем за њом, 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чезнем за њом,</a:t>
            </a:r>
          </a:p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 тортицом...</a:t>
            </a:r>
            <a:endParaRPr lang="en-US" altLang="sr-Latn-RS" sz="20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5779" name="Music"/>
          <p:cNvSpPr>
            <a:spLocks noEditPoints="1" noChangeArrowheads="1"/>
          </p:cNvSpPr>
          <p:nvPr/>
        </p:nvSpPr>
        <p:spPr bwMode="auto">
          <a:xfrm>
            <a:off x="4495800" y="228600"/>
            <a:ext cx="2971800" cy="2667000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sr-Latn-RS"/>
          </a:p>
        </p:txBody>
      </p:sp>
      <p:sp>
        <p:nvSpPr>
          <p:cNvPr id="75780" name="Cloud"/>
          <p:cNvSpPr>
            <a:spLocks noChangeAspect="1" noEditPoints="1" noChangeArrowheads="1"/>
          </p:cNvSpPr>
          <p:nvPr/>
        </p:nvSpPr>
        <p:spPr bwMode="auto">
          <a:xfrm>
            <a:off x="3276600" y="3124200"/>
            <a:ext cx="5257800" cy="352425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BE7D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/>
            <a:endParaRPr lang="sr-Cyrl-CS" altLang="sr-Latn-RS" sz="20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/>
            <a:endParaRPr lang="sr-Cyrl-CS" altLang="sr-Latn-RS" sz="20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/>
            <a:r>
              <a:rPr lang="sr-Cyrl-CS" altLang="sr-Latn-RS" sz="20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ДОМАЋИ ЗАДАТАК:</a:t>
            </a:r>
          </a:p>
          <a:p>
            <a:pPr algn="ctr" eaLnBrk="1" hangingPunct="1"/>
            <a:endParaRPr lang="sr-Cyrl-CS" altLang="sr-Latn-RS" sz="20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/>
            <a:r>
              <a:rPr lang="sr-Cyrl-CS" altLang="sr-Latn-RS" sz="20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ЗАПИШИ РЕЦЕПТ СВОЈЕ ОМИЉЕНЕ ТОРТЕ</a:t>
            </a:r>
            <a:r>
              <a:rPr lang="sr-Cyrl-CS" altLang="sr-Latn-RS" sz="2000"/>
              <a:t>.</a:t>
            </a:r>
            <a:endParaRPr lang="en-US" altLang="sr-Latn-R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1143000"/>
          </a:xfrm>
        </p:spPr>
        <p:txBody>
          <a:bodyPr/>
          <a:lstStyle/>
          <a:p>
            <a:r>
              <a:rPr lang="sr-Cyrl-CS" altLang="sr-Latn-RS"/>
              <a:t>   </a:t>
            </a:r>
            <a:endParaRPr lang="en-US" altLang="sr-Latn-R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90800" y="4876800"/>
            <a:ext cx="6096000" cy="13716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(ВЛАСТИТЕ, ЗАЈЕДНИЧКЕ, ЗБИРНЕ, ГРАДИВНЕ)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СИСТЕМАТИЗАЦИЈА</a:t>
            </a:r>
            <a:endParaRPr lang="en-US" altLang="sr-Latn-RS" sz="28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sr-Latn-RS" altLang="sr-Latn-RS"/>
          </a:p>
        </p:txBody>
      </p:sp>
      <p:sp>
        <p:nvSpPr>
          <p:cNvPr id="76805" name="AutoShape 5"/>
          <p:cNvSpPr>
            <a:spLocks noChangeArrowheads="1"/>
          </p:cNvSpPr>
          <p:nvPr/>
        </p:nvSpPr>
        <p:spPr bwMode="auto">
          <a:xfrm>
            <a:off x="228600" y="1524000"/>
            <a:ext cx="6096000" cy="32766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rgbClr val="FF99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57150">
            <a:miter lim="800000"/>
            <a:headEnd/>
            <a:tailEnd/>
          </a:ln>
          <a:effectLst/>
          <a:scene3d>
            <a:camera prst="legacyPerspectiveTopLef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990000"/>
            </a:extrusionClr>
            <a:contourClr>
              <a:srgbClr val="FF99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1" hangingPunct="1"/>
            <a:r>
              <a:rPr lang="sr-Cyrl-CS" altLang="sr-Latn-RS" sz="66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ИМЕНИЦЕ</a:t>
            </a:r>
            <a:endParaRPr lang="en-US" altLang="sr-Latn-RS" sz="66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76806" name="Picture 6" descr="baltaya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BFF"/>
              </a:clrFrom>
              <a:clrTo>
                <a:srgbClr val="FEFB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133600"/>
            <a:ext cx="1414463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7" name="AutoShape 7"/>
          <p:cNvSpPr>
            <a:spLocks noChangeArrowheads="1"/>
          </p:cNvSpPr>
          <p:nvPr/>
        </p:nvSpPr>
        <p:spPr bwMode="auto">
          <a:xfrm>
            <a:off x="5638800" y="457200"/>
            <a:ext cx="1828800" cy="1066800"/>
          </a:xfrm>
          <a:prstGeom prst="wedgeRoundRectCallout">
            <a:avLst>
              <a:gd name="adj1" fmla="val 53648"/>
              <a:gd name="adj2" fmla="val 102829"/>
              <a:gd name="adj3" fmla="val 16667"/>
            </a:avLst>
          </a:prstGeom>
          <a:gradFill rotWithShape="1">
            <a:gsLst>
              <a:gs pos="0">
                <a:srgbClr val="FFFF00"/>
              </a:gs>
              <a:gs pos="100000">
                <a:srgbClr val="FFCC99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endParaRPr lang="sr-Latn-RS" altLang="sr-Latn-RS" sz="4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5638800" y="6858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0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УЖИВАЈТЕ!!!</a:t>
            </a:r>
            <a:endParaRPr lang="en-US" altLang="sr-Latn-RS" sz="20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7" grpId="0" animBg="1"/>
      <p:bldP spid="7680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/>
          <a:lstStyle/>
          <a:p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СИЖЕ РАДА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8153400" cy="4343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УВОДНИ ДЕО</a:t>
            </a:r>
            <a:r>
              <a:rPr lang="sr-Cyrl-CS" altLang="sr-Latn-RS"/>
              <a:t> </a:t>
            </a:r>
            <a:r>
              <a:rPr lang="sr-Cyrl-CS" altLang="sr-Latn-RS" sz="2400"/>
              <a:t> (5 минута)</a:t>
            </a:r>
          </a:p>
          <a:p>
            <a:pPr>
              <a:lnSpc>
                <a:spcPct val="90000"/>
              </a:lnSpc>
            </a:pPr>
            <a:r>
              <a:rPr lang="sr-Cyrl-CS" altLang="sr-Latn-RS"/>
              <a:t>формирање група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ГЛАВНИ ДЕО</a:t>
            </a:r>
            <a:r>
              <a:rPr lang="sr-Cyrl-CS" altLang="sr-Latn-RS"/>
              <a:t> (35 минута)</a:t>
            </a:r>
          </a:p>
          <a:p>
            <a:pPr>
              <a:lnSpc>
                <a:spcPct val="90000"/>
              </a:lnSpc>
            </a:pPr>
            <a:r>
              <a:rPr lang="sr-Cyrl-CS" altLang="sr-Latn-RS"/>
              <a:t>квиз</a:t>
            </a:r>
          </a:p>
          <a:p>
            <a:pPr>
              <a:lnSpc>
                <a:spcPct val="90000"/>
              </a:lnSpc>
            </a:pPr>
            <a:r>
              <a:rPr lang="sr-Cyrl-CS" altLang="sr-Latn-RS"/>
              <a:t>тест знања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ЗАВРШНИ ДЕО</a:t>
            </a:r>
            <a:r>
              <a:rPr lang="sr-Cyrl-CS" altLang="sr-Latn-RS"/>
              <a:t> (5 минута)</a:t>
            </a:r>
          </a:p>
          <a:p>
            <a:pPr>
              <a:lnSpc>
                <a:spcPct val="90000"/>
              </a:lnSpc>
            </a:pPr>
            <a:r>
              <a:rPr lang="sr-Cyrl-CS" altLang="sr-Latn-RS"/>
              <a:t>проглашење победника</a:t>
            </a:r>
          </a:p>
          <a:p>
            <a:pPr>
              <a:lnSpc>
                <a:spcPct val="90000"/>
              </a:lnSpc>
            </a:pPr>
            <a:r>
              <a:rPr lang="sr-Cyrl-CS" altLang="sr-Latn-RS"/>
              <a:t>утисци ученика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sr-Latn-RS"/>
          </a:p>
        </p:txBody>
      </p:sp>
      <p:sp>
        <p:nvSpPr>
          <p:cNvPr id="77828" name="Line 4"/>
          <p:cNvSpPr>
            <a:spLocks noChangeShapeType="1"/>
          </p:cNvSpPr>
          <p:nvPr/>
        </p:nvSpPr>
        <p:spPr bwMode="auto">
          <a:xfrm>
            <a:off x="457200" y="304800"/>
            <a:ext cx="0" cy="3581400"/>
          </a:xfrm>
          <a:prstGeom prst="line">
            <a:avLst/>
          </a:prstGeom>
          <a:noFill/>
          <a:ln w="57150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77829" name="Line 5"/>
          <p:cNvSpPr>
            <a:spLocks noChangeShapeType="1"/>
          </p:cNvSpPr>
          <p:nvPr/>
        </p:nvSpPr>
        <p:spPr bwMode="auto">
          <a:xfrm>
            <a:off x="457200" y="304800"/>
            <a:ext cx="2743200" cy="0"/>
          </a:xfrm>
          <a:prstGeom prst="line">
            <a:avLst/>
          </a:prstGeom>
          <a:noFill/>
          <a:ln w="57150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77830" name="Line 6"/>
          <p:cNvSpPr>
            <a:spLocks noChangeShapeType="1"/>
          </p:cNvSpPr>
          <p:nvPr/>
        </p:nvSpPr>
        <p:spPr bwMode="auto">
          <a:xfrm>
            <a:off x="8610600" y="4038600"/>
            <a:ext cx="0" cy="2209800"/>
          </a:xfrm>
          <a:prstGeom prst="line">
            <a:avLst/>
          </a:prstGeom>
          <a:noFill/>
          <a:ln w="57150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77831" name="Line 7"/>
          <p:cNvSpPr>
            <a:spLocks noChangeShapeType="1"/>
          </p:cNvSpPr>
          <p:nvPr/>
        </p:nvSpPr>
        <p:spPr bwMode="auto">
          <a:xfrm>
            <a:off x="6629400" y="6248400"/>
            <a:ext cx="1981200" cy="0"/>
          </a:xfrm>
          <a:prstGeom prst="line">
            <a:avLst/>
          </a:prstGeom>
          <a:noFill/>
          <a:ln w="57150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77832" name="Line 8"/>
          <p:cNvSpPr>
            <a:spLocks noChangeShapeType="1"/>
          </p:cNvSpPr>
          <p:nvPr/>
        </p:nvSpPr>
        <p:spPr bwMode="auto">
          <a:xfrm>
            <a:off x="914400" y="838200"/>
            <a:ext cx="0" cy="137160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77833" name="Line 9"/>
          <p:cNvSpPr>
            <a:spLocks noChangeShapeType="1"/>
          </p:cNvSpPr>
          <p:nvPr/>
        </p:nvSpPr>
        <p:spPr bwMode="auto">
          <a:xfrm>
            <a:off x="914400" y="838200"/>
            <a:ext cx="1143000" cy="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77834" name="Line 10"/>
          <p:cNvSpPr>
            <a:spLocks noChangeShapeType="1"/>
          </p:cNvSpPr>
          <p:nvPr/>
        </p:nvSpPr>
        <p:spPr bwMode="auto">
          <a:xfrm>
            <a:off x="8077200" y="4953000"/>
            <a:ext cx="0" cy="76200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77835" name="Line 11"/>
          <p:cNvSpPr>
            <a:spLocks noChangeShapeType="1"/>
          </p:cNvSpPr>
          <p:nvPr/>
        </p:nvSpPr>
        <p:spPr bwMode="auto">
          <a:xfrm>
            <a:off x="7010400" y="5715000"/>
            <a:ext cx="1066800" cy="0"/>
          </a:xfrm>
          <a:prstGeom prst="line">
            <a:avLst/>
          </a:prstGeom>
          <a:noFill/>
          <a:ln w="5715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pic>
        <p:nvPicPr>
          <p:cNvPr id="77836" name="Picture 12" descr="tabla"/>
          <p:cNvPicPr>
            <a:picLocks noChangeAspect="1" noChangeArrowheads="1"/>
          </p:cNvPicPr>
          <p:nvPr/>
        </p:nvPicPr>
        <p:blipFill>
          <a:blip r:embed="rId3">
            <a:lum bright="-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600000">
            <a:off x="6096000" y="1219200"/>
            <a:ext cx="2743200" cy="1989138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endParaRPr lang="sr-Latn-RS" altLang="sr-Latn-RS" sz="4400">
              <a:solidFill>
                <a:srgbClr val="FF3300"/>
              </a:solidFill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362200"/>
            <a:ext cx="7315200" cy="399256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sr-Cyrl-CS" altLang="sr-Latn-RS" sz="2400" b="1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ПРАВИЛА КВИЗА</a:t>
            </a:r>
          </a:p>
          <a:p>
            <a:pPr marL="609600" indent="-609600">
              <a:lnSpc>
                <a:spcPct val="80000"/>
              </a:lnSpc>
            </a:pPr>
            <a:r>
              <a:rPr lang="sr-Cyrl-CS" altLang="sr-Latn-RS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одговара само један члан уз договор с осталима</a:t>
            </a:r>
          </a:p>
          <a:p>
            <a:pPr marL="609600" indent="-609600">
              <a:lnSpc>
                <a:spcPct val="80000"/>
              </a:lnSpc>
            </a:pPr>
            <a:r>
              <a:rPr lang="sr-Cyrl-CS" altLang="sr-Latn-RS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враме предвиђено за одговор је 30 секунди</a:t>
            </a:r>
          </a:p>
          <a:p>
            <a:pPr marL="609600" indent="-609600">
              <a:lnSpc>
                <a:spcPct val="80000"/>
              </a:lnSpc>
            </a:pPr>
            <a:r>
              <a:rPr lang="sr-Cyrl-CS" altLang="sr-Latn-RS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остале екипе немају права да одговарају на нетачне одговоре</a:t>
            </a:r>
          </a:p>
          <a:p>
            <a:pPr marL="609600" indent="-609600">
              <a:lnSpc>
                <a:spcPct val="80000"/>
              </a:lnSpc>
            </a:pPr>
            <a:r>
              <a:rPr lang="sr-Cyrl-CS" altLang="sr-Latn-RS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учитељ мери време, тачност и уписује бодове</a:t>
            </a:r>
          </a:p>
          <a:p>
            <a:pPr marL="609600" indent="-609600">
              <a:lnSpc>
                <a:spcPct val="80000"/>
              </a:lnSpc>
            </a:pPr>
            <a:r>
              <a:rPr lang="sr-Cyrl-CS" altLang="sr-Latn-RS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сваки тачан одговор носи 1 поен</a:t>
            </a:r>
          </a:p>
          <a:p>
            <a:pPr marL="609600" indent="-609600">
              <a:lnSpc>
                <a:spcPct val="80000"/>
              </a:lnSpc>
            </a:pPr>
            <a:r>
              <a:rPr lang="sr-Cyrl-CS" altLang="sr-Latn-RS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екипе редом одговарају по једно      питање  из сваке области</a:t>
            </a:r>
          </a:p>
          <a:p>
            <a:pPr marL="609600" indent="-609600">
              <a:lnSpc>
                <a:spcPct val="80000"/>
              </a:lnSpc>
            </a:pPr>
            <a:r>
              <a:rPr lang="sr-Cyrl-CS" altLang="sr-Latn-RS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најбољима следи награда</a:t>
            </a:r>
            <a:endParaRPr lang="en-US" altLang="sr-Latn-RS" sz="2000" b="1" i="1">
              <a:effectLst>
                <a:outerShdw blurRad="38100" dist="38100" dir="2700000" algn="tl">
                  <a:srgbClr val="FFFFFF"/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78852" name="Picture 4" descr="kviy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3FEF6"/>
              </a:clrFrom>
              <a:clrTo>
                <a:srgbClr val="F3FEF6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2400"/>
            <a:ext cx="993775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99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AutoShape 5"/>
          <p:cNvSpPr>
            <a:spLocks noChangeArrowheads="1"/>
          </p:cNvSpPr>
          <p:nvPr/>
        </p:nvSpPr>
        <p:spPr bwMode="auto">
          <a:xfrm>
            <a:off x="1447800" y="914400"/>
            <a:ext cx="5715000" cy="990600"/>
          </a:xfrm>
          <a:prstGeom prst="ribbon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chemeClr val="bg1"/>
              </a:gs>
              <a:gs pos="100000">
                <a:srgbClr val="FF9933"/>
              </a:gs>
            </a:gsLst>
            <a:path path="rect">
              <a:fillToRect l="50000" t="50000" r="50000" b="50000"/>
            </a:path>
          </a:gradFill>
          <a:ln w="57150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КВИЗ</a:t>
            </a:r>
            <a:endParaRPr lang="en-US" altLang="sr-Latn-RS" sz="32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78854" name="Picture 6" descr="kvisk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525" y="3962400"/>
            <a:ext cx="2085975" cy="25146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99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88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543800" cy="4114800"/>
          </a:xfrm>
        </p:spPr>
        <p:txBody>
          <a:bodyPr/>
          <a:lstStyle/>
          <a:p>
            <a:pPr>
              <a:buFontTx/>
              <a:buNone/>
            </a:pPr>
            <a:r>
              <a:rPr lang="sr-Cyrl-C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 </a:t>
            </a:r>
            <a:r>
              <a:rPr lang="sr-Cyrl-C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ДА ЛИ </a:t>
            </a:r>
            <a:r>
              <a:rPr lang="en-U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JE </a:t>
            </a:r>
            <a:r>
              <a:rPr lang="sr-Cyrl-C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ТАЧНО?</a:t>
            </a:r>
          </a:p>
          <a:p>
            <a:pPr>
              <a:buFontTx/>
              <a:buNone/>
            </a:pPr>
            <a:r>
              <a:rPr lang="sr-Cyrl-C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2. Реши РЕБУС</a:t>
            </a:r>
          </a:p>
          <a:p>
            <a:pPr>
              <a:buFontTx/>
              <a:buNone/>
            </a:pPr>
            <a:r>
              <a:rPr lang="sr-Cyrl-C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3. АНАГРАМ</a:t>
            </a:r>
          </a:p>
          <a:p>
            <a:pPr>
              <a:buFontTx/>
              <a:buNone/>
            </a:pPr>
            <a:r>
              <a:rPr lang="sr-Cyrl-C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4. Одгонетни ЗАГОНЕТКУ</a:t>
            </a:r>
          </a:p>
          <a:p>
            <a:pPr>
              <a:buFontTx/>
              <a:buNone/>
            </a:pPr>
            <a:r>
              <a:rPr lang="sr-Cyrl-C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5. Пронађи реч у ОСМОСМЕРЦИ</a:t>
            </a:r>
          </a:p>
          <a:p>
            <a:pPr>
              <a:buFontTx/>
              <a:buNone/>
            </a:pPr>
            <a:r>
              <a:rPr lang="sr-Cyrl-C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6. Доврши ПОСЛОВИЦЕ</a:t>
            </a:r>
          </a:p>
          <a:p>
            <a:pPr>
              <a:buFontTx/>
              <a:buNone/>
            </a:pPr>
            <a:r>
              <a:rPr lang="sr-Cyrl-CS" altLang="sr-Latn-RS" sz="2800" b="1" i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7. О КОМЕ ЈЕ РЕЧ?</a:t>
            </a:r>
            <a:endParaRPr lang="en-US" altLang="sr-Latn-RS" sz="2800" b="1" i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САДРЖАЈ КВИЗА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381000" y="914400"/>
            <a:ext cx="381000" cy="5334000"/>
          </a:xfrm>
          <a:prstGeom prst="rect">
            <a:avLst/>
          </a:prstGeom>
          <a:gradFill rotWithShape="1">
            <a:gsLst>
              <a:gs pos="0">
                <a:srgbClr val="990000"/>
              </a:gs>
              <a:gs pos="50000">
                <a:schemeClr val="bg1"/>
              </a:gs>
              <a:gs pos="100000">
                <a:srgbClr val="99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8382000" y="914400"/>
            <a:ext cx="381000" cy="5334000"/>
          </a:xfrm>
          <a:prstGeom prst="rect">
            <a:avLst/>
          </a:prstGeom>
          <a:gradFill rotWithShape="1">
            <a:gsLst>
              <a:gs pos="0">
                <a:srgbClr val="990000"/>
              </a:gs>
              <a:gs pos="50000">
                <a:schemeClr val="bg1"/>
              </a:gs>
              <a:gs pos="100000">
                <a:srgbClr val="99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pic>
        <p:nvPicPr>
          <p:cNvPr id="79878" name="Picture 6" descr="dusk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1600"/>
            <a:ext cx="213995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3000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3000"/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3000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9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79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3000"/>
                                        <p:tgtEl>
                                          <p:spTgt spid="79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3000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79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79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3000"/>
                                        <p:tgtEl>
                                          <p:spTgt spid="79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79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79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3000"/>
                                        <p:tgtEl>
                                          <p:spTgt spid="79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 tmFilter="0, 0; .2, .5; .8, .5; 1, 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0" autoRev="1" fill="hold"/>
                                        <p:tgtEl>
                                          <p:spTgt spid="798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AutoShape 2"/>
          <p:cNvSpPr>
            <a:spLocks noChangeArrowheads="1"/>
          </p:cNvSpPr>
          <p:nvPr/>
        </p:nvSpPr>
        <p:spPr bwMode="auto">
          <a:xfrm>
            <a:off x="228600" y="228600"/>
            <a:ext cx="5791200" cy="990600"/>
          </a:xfrm>
          <a:prstGeom prst="flowChartPunchedTap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rect">
              <a:fillToRect l="50000" t="50000" r="50000" b="50000"/>
            </a:path>
          </a:gradFill>
          <a:ln w="76200" cmpd="tri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3200" b="1" i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ОДГОВОРИ СА ДА ИЛИ НЕ</a:t>
            </a:r>
            <a:endParaRPr lang="en-US" altLang="sr-Latn-RS" sz="3200" b="1" i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0899" name="AutoShape 3"/>
          <p:cNvSpPr>
            <a:spLocks noChangeArrowheads="1"/>
          </p:cNvSpPr>
          <p:nvPr/>
        </p:nvSpPr>
        <p:spPr bwMode="auto">
          <a:xfrm>
            <a:off x="304800" y="1447800"/>
            <a:ext cx="5486400" cy="914400"/>
          </a:xfrm>
          <a:prstGeom prst="plus">
            <a:avLst>
              <a:gd name="adj" fmla="val 25000"/>
            </a:avLst>
          </a:prstGeom>
          <a:solidFill>
            <a:srgbClr val="FF9966"/>
          </a:solidFill>
          <a:ln w="28575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ВЛАСТИТЕ ИМЕНИЦЕ ИМАЈУ МНОЖИНУ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0900" name="AutoShape 4"/>
          <p:cNvSpPr>
            <a:spLocks noChangeArrowheads="1"/>
          </p:cNvSpPr>
          <p:nvPr/>
        </p:nvSpPr>
        <p:spPr bwMode="auto">
          <a:xfrm>
            <a:off x="990600" y="2590800"/>
            <a:ext cx="5867400" cy="914400"/>
          </a:xfrm>
          <a:prstGeom prst="plus">
            <a:avLst>
              <a:gd name="adj" fmla="val 25000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28575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ИМЕНИЦА ЈАГЊАД ЈЕ ЗАЈЕДНИЧКА ИМЕНИЦА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0901" name="AutoShape 5"/>
          <p:cNvSpPr>
            <a:spLocks noChangeArrowheads="1"/>
          </p:cNvSpPr>
          <p:nvPr/>
        </p:nvSpPr>
        <p:spPr bwMode="auto">
          <a:xfrm>
            <a:off x="381000" y="4038600"/>
            <a:ext cx="5486400" cy="914400"/>
          </a:xfrm>
          <a:prstGeom prst="plus">
            <a:avLst>
              <a:gd name="adj" fmla="val 25000"/>
            </a:avLst>
          </a:prstGeom>
          <a:solidFill>
            <a:srgbClr val="FF9966"/>
          </a:solidFill>
          <a:ln w="28575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hangingPunct="1"/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ИМЕНИЦЕ ИМАЈУ ТРИ РОДА И ДВА БРОЈА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0902" name="AutoShape 6"/>
          <p:cNvSpPr>
            <a:spLocks noChangeArrowheads="1"/>
          </p:cNvSpPr>
          <p:nvPr/>
        </p:nvSpPr>
        <p:spPr bwMode="auto">
          <a:xfrm>
            <a:off x="2286000" y="5562600"/>
            <a:ext cx="6400800" cy="914400"/>
          </a:xfrm>
          <a:prstGeom prst="plus">
            <a:avLst>
              <a:gd name="adj" fmla="val 25000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28575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ГРАДИВНЕ ИМЕНИЦЕ ИСТИМ ИМЕНОМ </a:t>
            </a:r>
          </a:p>
          <a:p>
            <a:pPr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ОЗНАЧАВАЈУ РАЗЛИЧИТЕ КОЛИЧИНЕ МАТЕРИЈЕ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0903" name="AutoShape 7"/>
          <p:cNvSpPr>
            <a:spLocks noChangeArrowheads="1"/>
          </p:cNvSpPr>
          <p:nvPr/>
        </p:nvSpPr>
        <p:spPr bwMode="auto">
          <a:xfrm>
            <a:off x="6172200" y="1524000"/>
            <a:ext cx="533400" cy="685800"/>
          </a:xfrm>
          <a:prstGeom prst="plus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</a:t>
            </a:r>
            <a:endParaRPr lang="en-US" altLang="sr-Latn-RS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0904" name="AutoShape 8"/>
          <p:cNvSpPr>
            <a:spLocks noChangeArrowheads="1"/>
          </p:cNvSpPr>
          <p:nvPr/>
        </p:nvSpPr>
        <p:spPr bwMode="auto">
          <a:xfrm>
            <a:off x="381000" y="2667000"/>
            <a:ext cx="533400" cy="685800"/>
          </a:xfrm>
          <a:prstGeom prst="plus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</a:t>
            </a:r>
            <a:endParaRPr lang="en-US" altLang="sr-Latn-RS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0905" name="AutoShape 9"/>
          <p:cNvSpPr>
            <a:spLocks noChangeArrowheads="1"/>
          </p:cNvSpPr>
          <p:nvPr/>
        </p:nvSpPr>
        <p:spPr bwMode="auto">
          <a:xfrm>
            <a:off x="6324600" y="3886200"/>
            <a:ext cx="533400" cy="685800"/>
          </a:xfrm>
          <a:prstGeom prst="plus">
            <a:avLst>
              <a:gd name="adj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0906" name="AutoShape 10"/>
          <p:cNvSpPr>
            <a:spLocks noChangeArrowheads="1"/>
          </p:cNvSpPr>
          <p:nvPr/>
        </p:nvSpPr>
        <p:spPr bwMode="auto">
          <a:xfrm>
            <a:off x="228600" y="5334000"/>
            <a:ext cx="533400" cy="685800"/>
          </a:xfrm>
          <a:prstGeom prst="plus">
            <a:avLst>
              <a:gd name="adj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0907" name="Picture 11" descr="paj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133600"/>
            <a:ext cx="1858963" cy="22479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8" name="AutoShape 12"/>
          <p:cNvSpPr>
            <a:spLocks noChangeArrowheads="1"/>
          </p:cNvSpPr>
          <p:nvPr/>
        </p:nvSpPr>
        <p:spPr bwMode="auto">
          <a:xfrm>
            <a:off x="6858000" y="609600"/>
            <a:ext cx="1905000" cy="1143000"/>
          </a:xfrm>
          <a:prstGeom prst="cloudCallout">
            <a:avLst>
              <a:gd name="adj1" fmla="val -1000"/>
              <a:gd name="adj2" fmla="val 71944"/>
            </a:avLst>
          </a:prstGeom>
          <a:gradFill rotWithShape="1">
            <a:gsLst>
              <a:gs pos="0">
                <a:srgbClr val="FFFF99"/>
              </a:gs>
              <a:gs pos="100000">
                <a:srgbClr val="FFCC99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ОВО НЕЋЕ ЗНАТИ 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0909" name="AutoShape 13"/>
          <p:cNvSpPr>
            <a:spLocks noChangeArrowheads="1"/>
          </p:cNvSpPr>
          <p:nvPr/>
        </p:nvSpPr>
        <p:spPr bwMode="auto">
          <a:xfrm>
            <a:off x="7010400" y="762000"/>
            <a:ext cx="1905000" cy="1143000"/>
          </a:xfrm>
          <a:prstGeom prst="cloudCallout">
            <a:avLst>
              <a:gd name="adj1" fmla="val -1000"/>
              <a:gd name="adj2" fmla="val 71944"/>
            </a:avLst>
          </a:prstGeom>
          <a:gradFill rotWithShape="1">
            <a:gsLst>
              <a:gs pos="0">
                <a:srgbClr val="FFFF99"/>
              </a:gs>
              <a:gs pos="100000">
                <a:srgbClr val="FFCC99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r-Cyrl-CS" altLang="sr-Latn-RS" sz="20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СВЕ ЗНАЈУ?!</a:t>
            </a: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animBg="1"/>
      <p:bldP spid="80900" grpId="0" animBg="1"/>
      <p:bldP spid="80901" grpId="0" animBg="1"/>
      <p:bldP spid="80902" grpId="0" animBg="1"/>
      <p:bldP spid="80903" grpId="0" animBg="1"/>
      <p:bldP spid="80904" grpId="0" animBg="1"/>
      <p:bldP spid="80905" grpId="0" animBg="1"/>
      <p:bldP spid="80906" grpId="0" animBg="1"/>
      <p:bldP spid="80908" grpId="0" animBg="1"/>
      <p:bldP spid="80908" grpId="1" animBg="1"/>
      <p:bldP spid="8090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ubHalfFrame"/>
          <p:cNvSpPr>
            <a:spLocks noEditPoints="1" noChangeArrowheads="1"/>
          </p:cNvSpPr>
          <p:nvPr/>
        </p:nvSpPr>
        <p:spPr bwMode="auto">
          <a:xfrm>
            <a:off x="228600" y="228600"/>
            <a:ext cx="1828800" cy="1828800"/>
          </a:xfrm>
          <a:custGeom>
            <a:avLst/>
            <a:gdLst>
              <a:gd name="G0" fmla="+- 0 0 0"/>
              <a:gd name="G1" fmla="+- 7200 0 0"/>
              <a:gd name="G2" fmla="+- 21600 0 7200"/>
              <a:gd name="G3" fmla="*/ 7200 1 2"/>
              <a:gd name="G4" fmla="+- 21600 0 G3"/>
              <a:gd name="G5" fmla="+- 7200 0 0"/>
              <a:gd name="G6" fmla="+- 21600 0 7200"/>
              <a:gd name="G7" fmla="*/ 7200 1 2"/>
              <a:gd name="G8" fmla="+- 21600 0 G7"/>
              <a:gd name="T0" fmla="*/ 10800 w 21600"/>
              <a:gd name="T1" fmla="*/ 0 h 21600"/>
              <a:gd name="T2" fmla="*/ 0 w 21600"/>
              <a:gd name="T3" fmla="*/ 10800 h 21600"/>
              <a:gd name="T4" fmla="*/ 3600 w 21600"/>
              <a:gd name="T5" fmla="*/ 18000 h 21600"/>
              <a:gd name="T6" fmla="*/ 18000 w 21600"/>
              <a:gd name="T7" fmla="*/ 36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21600"/>
              <a:gd name="T13" fmla="*/ 0 h 21600"/>
              <a:gd name="T14" fmla="*/ G2 w 21600"/>
              <a:gd name="T15" fmla="*/ G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7200" y="14400"/>
                </a:lnTo>
                <a:lnTo>
                  <a:pt x="7200" y="7200"/>
                </a:lnTo>
                <a:lnTo>
                  <a:pt x="14400" y="72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933"/>
          </a:solidFill>
          <a:ln w="381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eaLnBrk="1" hangingPunct="1"/>
            <a:endParaRPr lang="sr-Latn-RS" altLang="sr-Latn-RS" b="1">
              <a:solidFill>
                <a:srgbClr val="CC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23" name="PubHalfFrame"/>
          <p:cNvSpPr>
            <a:spLocks noEditPoints="1" noChangeArrowheads="1"/>
          </p:cNvSpPr>
          <p:nvPr/>
        </p:nvSpPr>
        <p:spPr bwMode="auto">
          <a:xfrm rot="10800000">
            <a:off x="7086600" y="4800600"/>
            <a:ext cx="1828800" cy="1828800"/>
          </a:xfrm>
          <a:custGeom>
            <a:avLst/>
            <a:gdLst>
              <a:gd name="G0" fmla="+- 0 0 0"/>
              <a:gd name="G1" fmla="+- 7200 0 0"/>
              <a:gd name="G2" fmla="+- 21600 0 7200"/>
              <a:gd name="G3" fmla="*/ 7200 1 2"/>
              <a:gd name="G4" fmla="+- 21600 0 G3"/>
              <a:gd name="G5" fmla="+- 7200 0 0"/>
              <a:gd name="G6" fmla="+- 21600 0 7200"/>
              <a:gd name="G7" fmla="*/ 7200 1 2"/>
              <a:gd name="G8" fmla="+- 21600 0 G7"/>
              <a:gd name="T0" fmla="*/ 10800 w 21600"/>
              <a:gd name="T1" fmla="*/ 0 h 21600"/>
              <a:gd name="T2" fmla="*/ 0 w 21600"/>
              <a:gd name="T3" fmla="*/ 10800 h 21600"/>
              <a:gd name="T4" fmla="*/ 3600 w 21600"/>
              <a:gd name="T5" fmla="*/ 18000 h 21600"/>
              <a:gd name="T6" fmla="*/ 18000 w 21600"/>
              <a:gd name="T7" fmla="*/ 36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21600"/>
              <a:gd name="T13" fmla="*/ 0 h 21600"/>
              <a:gd name="T14" fmla="*/ G2 w 21600"/>
              <a:gd name="T15" fmla="*/ G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7200" y="14400"/>
                </a:lnTo>
                <a:lnTo>
                  <a:pt x="7200" y="7200"/>
                </a:lnTo>
                <a:lnTo>
                  <a:pt x="14400" y="72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933"/>
          </a:solidFill>
          <a:ln w="381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sr-Latn-RS"/>
          </a:p>
        </p:txBody>
      </p:sp>
      <p:sp>
        <p:nvSpPr>
          <p:cNvPr id="81924" name="AutoShape 4"/>
          <p:cNvSpPr>
            <a:spLocks noChangeArrowheads="1"/>
          </p:cNvSpPr>
          <p:nvPr/>
        </p:nvSpPr>
        <p:spPr bwMode="auto">
          <a:xfrm>
            <a:off x="2895600" y="381000"/>
            <a:ext cx="4953000" cy="990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33"/>
              </a:gs>
              <a:gs pos="50000">
                <a:srgbClr val="FFCC66"/>
              </a:gs>
              <a:gs pos="100000">
                <a:srgbClr val="FF9933"/>
              </a:gs>
            </a:gsLst>
            <a:lin ang="5400000" scaled="1"/>
          </a:gradFill>
          <a:ln w="76200" cmpd="tri">
            <a:solidFill>
              <a:srgbClr val="99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36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РЕШИ РЕБУСЕ</a:t>
            </a:r>
            <a:endParaRPr lang="en-US" altLang="sr-Latn-RS" sz="36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066800" y="1600200"/>
            <a:ext cx="2514600" cy="2286000"/>
          </a:xfrm>
          <a:prstGeom prst="rect">
            <a:avLst/>
          </a:prstGeom>
          <a:gradFill rotWithShape="1">
            <a:gsLst>
              <a:gs pos="0">
                <a:srgbClr val="990000"/>
              </a:gs>
              <a:gs pos="50000">
                <a:srgbClr val="FDE9A1"/>
              </a:gs>
              <a:gs pos="100000">
                <a:srgbClr val="990000"/>
              </a:gs>
            </a:gsLst>
            <a:lin ang="5400000" scaled="1"/>
          </a:gradFill>
          <a:ln w="5715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96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</a:t>
            </a:r>
            <a:endParaRPr lang="en-US" altLang="sr-Latn-RS" sz="9600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1066800" y="4038600"/>
            <a:ext cx="2514600" cy="2286000"/>
          </a:xfrm>
          <a:prstGeom prst="rect">
            <a:avLst/>
          </a:prstGeom>
          <a:gradFill rotWithShape="1">
            <a:gsLst>
              <a:gs pos="0">
                <a:srgbClr val="990000"/>
              </a:gs>
              <a:gs pos="50000">
                <a:srgbClr val="FFCC99"/>
              </a:gs>
              <a:gs pos="100000">
                <a:srgbClr val="990000"/>
              </a:gs>
            </a:gsLst>
            <a:lin ang="5400000" scaled="1"/>
          </a:gradFill>
          <a:ln w="57150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sr-Latn-R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4876800" y="4038600"/>
            <a:ext cx="2514600" cy="2362200"/>
          </a:xfrm>
          <a:prstGeom prst="rect">
            <a:avLst/>
          </a:prstGeom>
          <a:gradFill rotWithShape="1">
            <a:gsLst>
              <a:gs pos="0">
                <a:srgbClr val="990000"/>
              </a:gs>
              <a:gs pos="50000">
                <a:srgbClr val="FFCC99"/>
              </a:gs>
              <a:gs pos="100000">
                <a:srgbClr val="990000"/>
              </a:gs>
            </a:gsLst>
            <a:lin ang="5400000" scaled="1"/>
          </a:gradFill>
          <a:ln w="57150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sz="6600" b="1">
                <a:effectLst>
                  <a:outerShdw blurRad="38100" dist="38100" dir="2700000" algn="tl">
                    <a:srgbClr val="FFFFFF"/>
                  </a:outerShdw>
                </a:effectLst>
              </a:rPr>
              <a:t>СК+ЈЕ</a:t>
            </a:r>
            <a:endParaRPr lang="en-US" altLang="sr-Latn-RS" sz="66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4876800" y="1600200"/>
            <a:ext cx="2514600" cy="2286000"/>
          </a:xfrm>
          <a:prstGeom prst="rect">
            <a:avLst/>
          </a:prstGeom>
          <a:gradFill rotWithShape="1">
            <a:gsLst>
              <a:gs pos="0">
                <a:srgbClr val="990000"/>
              </a:gs>
              <a:gs pos="50000">
                <a:srgbClr val="FFCC99"/>
              </a:gs>
              <a:gs pos="100000">
                <a:srgbClr val="990000"/>
              </a:gs>
            </a:gsLst>
            <a:lin ang="5400000" scaled="1"/>
          </a:gradFill>
          <a:ln w="57150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81929" name="Text Box 9"/>
          <p:cNvSpPr txBox="1">
            <a:spLocks noChangeArrowheads="1"/>
          </p:cNvSpPr>
          <p:nvPr/>
        </p:nvSpPr>
        <p:spPr bwMode="auto">
          <a:xfrm>
            <a:off x="1676400" y="28194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</a:t>
            </a:r>
            <a:endParaRPr lang="en-US" altLang="sr-Latn-RS" sz="2400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30" name="Text Box 10"/>
          <p:cNvSpPr txBox="1">
            <a:spLocks noChangeArrowheads="1"/>
          </p:cNvSpPr>
          <p:nvPr/>
        </p:nvSpPr>
        <p:spPr bwMode="auto">
          <a:xfrm>
            <a:off x="1295400" y="33528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31" name="Text Box 11"/>
          <p:cNvSpPr txBox="1">
            <a:spLocks noChangeArrowheads="1"/>
          </p:cNvSpPr>
          <p:nvPr/>
        </p:nvSpPr>
        <p:spPr bwMode="auto">
          <a:xfrm>
            <a:off x="1752600" y="3352800"/>
            <a:ext cx="822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r-Cyrl-CS" altLang="sr-Latn-RS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ВУНА</a:t>
            </a:r>
            <a:endParaRPr lang="en-US" altLang="sr-Latn-RS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1932" name="Picture 12" descr="b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62200"/>
            <a:ext cx="1066800" cy="80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3" name="Picture 13" descr="s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62200"/>
            <a:ext cx="1066800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34" name="Text Box 14"/>
          <p:cNvSpPr txBox="1">
            <a:spLocks noChangeArrowheads="1"/>
          </p:cNvSpPr>
          <p:nvPr/>
        </p:nvSpPr>
        <p:spPr bwMode="auto">
          <a:xfrm>
            <a:off x="5334000" y="3352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Сомбор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35" name="Text Box 15"/>
          <p:cNvSpPr txBox="1">
            <a:spLocks noChangeArrowheads="1"/>
          </p:cNvSpPr>
          <p:nvPr/>
        </p:nvSpPr>
        <p:spPr bwMode="auto">
          <a:xfrm>
            <a:off x="1371600" y="55626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Х</a:t>
            </a:r>
            <a:endParaRPr lang="en-US" altLang="sr-Latn-RS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36" name="Text Box 16"/>
          <p:cNvSpPr txBox="1">
            <a:spLocks noChangeArrowheads="1"/>
          </p:cNvSpPr>
          <p:nvPr/>
        </p:nvSpPr>
        <p:spPr bwMode="auto">
          <a:xfrm>
            <a:off x="1524000" y="5334000"/>
            <a:ext cx="22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О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37" name="Text Box 17"/>
          <p:cNvSpPr txBox="1">
            <a:spLocks noChangeArrowheads="1"/>
          </p:cNvSpPr>
          <p:nvPr/>
        </p:nvSpPr>
        <p:spPr bwMode="auto">
          <a:xfrm>
            <a:off x="1524000" y="5410200"/>
            <a:ext cx="22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  <a:endParaRPr lang="en-US" altLang="sr-Latn-RS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38" name="Text Box 18"/>
          <p:cNvSpPr txBox="1">
            <a:spLocks noChangeArrowheads="1"/>
          </p:cNvSpPr>
          <p:nvPr/>
        </p:nvSpPr>
        <p:spPr bwMode="auto">
          <a:xfrm>
            <a:off x="1600200" y="4953000"/>
            <a:ext cx="304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4000" b="1">
                <a:effectLst>
                  <a:outerShdw blurRad="38100" dist="38100" dir="2700000" algn="tl">
                    <a:srgbClr val="FFFFFF"/>
                  </a:outerShdw>
                </a:effectLst>
              </a:rPr>
              <a:t>Т</a:t>
            </a:r>
            <a:endParaRPr lang="en-US" altLang="sr-Latn-RS" sz="4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39" name="Text Box 19"/>
          <p:cNvSpPr txBox="1">
            <a:spLocks noChangeArrowheads="1"/>
          </p:cNvSpPr>
          <p:nvPr/>
        </p:nvSpPr>
        <p:spPr bwMode="auto">
          <a:xfrm>
            <a:off x="1905000" y="4876800"/>
            <a:ext cx="304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4000" b="1">
                <a:effectLst>
                  <a:outerShdw blurRad="38100" dist="38100" dir="2700000" algn="tl">
                    <a:srgbClr val="FFFFFF"/>
                  </a:outerShdw>
                </a:effectLst>
              </a:rPr>
              <a:t>Н</a:t>
            </a:r>
            <a:endParaRPr lang="en-US" altLang="sr-Latn-RS" sz="4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40" name="Text Box 20"/>
          <p:cNvSpPr txBox="1">
            <a:spLocks noChangeArrowheads="1"/>
          </p:cNvSpPr>
          <p:nvPr/>
        </p:nvSpPr>
        <p:spPr bwMode="auto">
          <a:xfrm>
            <a:off x="2362200" y="4495800"/>
            <a:ext cx="1295400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sr-Cyrl-CS" altLang="sr-Latn-RS" sz="6000" b="1">
                <a:effectLst>
                  <a:outerShdw blurRad="38100" dist="38100" dir="2700000" algn="tl">
                    <a:srgbClr val="FFFFFF"/>
                  </a:outerShdw>
                </a:effectLst>
              </a:rPr>
              <a:t>ЦА</a:t>
            </a:r>
            <a:endParaRPr lang="en-US" altLang="sr-Latn-RS" sz="6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41" name="Text Box 21"/>
          <p:cNvSpPr txBox="1">
            <a:spLocks noChangeArrowheads="1"/>
          </p:cNvSpPr>
          <p:nvPr/>
        </p:nvSpPr>
        <p:spPr bwMode="auto">
          <a:xfrm>
            <a:off x="2209800" y="5029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+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42" name="Text Box 22"/>
          <p:cNvSpPr txBox="1">
            <a:spLocks noChangeArrowheads="1"/>
          </p:cNvSpPr>
          <p:nvPr/>
        </p:nvSpPr>
        <p:spPr bwMode="auto">
          <a:xfrm>
            <a:off x="5715000" y="5791200"/>
            <a:ext cx="933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СКИЈЕ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43" name="Text Box 23"/>
          <p:cNvSpPr txBox="1">
            <a:spLocks noChangeArrowheads="1"/>
          </p:cNvSpPr>
          <p:nvPr/>
        </p:nvSpPr>
        <p:spPr bwMode="auto">
          <a:xfrm>
            <a:off x="1676400" y="5943600"/>
            <a:ext cx="16589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ХОБОТНИЦА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44" name="Text Box 24"/>
          <p:cNvSpPr txBox="1">
            <a:spLocks noChangeArrowheads="1"/>
          </p:cNvSpPr>
          <p:nvPr/>
        </p:nvSpPr>
        <p:spPr bwMode="auto">
          <a:xfrm>
            <a:off x="1447800" y="55626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r-Cyrl-CS" altLang="sr-Latn-RS" b="1">
                <a:effectLst>
                  <a:outerShdw blurRad="38100" dist="38100" dir="2700000" algn="tl">
                    <a:srgbClr val="FFFFFF"/>
                  </a:outerShdw>
                </a:effectLst>
              </a:rPr>
              <a:t>О</a:t>
            </a:r>
            <a:endParaRPr lang="en-US" altLang="sr-Latn-R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1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1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1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1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1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1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1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1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1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1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1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 animBg="1"/>
      <p:bldP spid="81926" grpId="0" animBg="1"/>
      <p:bldP spid="81928" grpId="0" animBg="1"/>
      <p:bldP spid="81929" grpId="0"/>
      <p:bldP spid="81931" grpId="0"/>
      <p:bldP spid="81935" grpId="0"/>
      <p:bldP spid="81936" grpId="0"/>
      <p:bldP spid="81937" grpId="0"/>
      <p:bldP spid="81938" grpId="0"/>
      <p:bldP spid="81939" grpId="0"/>
      <p:bldP spid="81940" grpId="0"/>
      <p:bldP spid="81941" grpId="0"/>
      <p:bldP spid="81943" grpId="0"/>
      <p:bldP spid="8194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AutoShape 2"/>
          <p:cNvSpPr>
            <a:spLocks noChangeArrowheads="1"/>
          </p:cNvSpPr>
          <p:nvPr/>
        </p:nvSpPr>
        <p:spPr bwMode="auto">
          <a:xfrm>
            <a:off x="304800" y="228600"/>
            <a:ext cx="8305800" cy="1295400"/>
          </a:xfrm>
          <a:prstGeom prst="leftRightArrow">
            <a:avLst>
              <a:gd name="adj1" fmla="val 56093"/>
              <a:gd name="adj2" fmla="val 91308"/>
            </a:avLst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rect">
              <a:fillToRect l="50000" t="50000" r="50000" b="50000"/>
            </a:path>
          </a:gradFill>
          <a:ln w="38100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ДОПУНИ СЛЕДЕЋЕ РЕЧЕНИЦЕ ОДГОВАРАЈУЋОМ ИМЕНИЦОМ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947" name="AutoShape 3"/>
          <p:cNvSpPr>
            <a:spLocks noChangeArrowheads="1"/>
          </p:cNvSpPr>
          <p:nvPr/>
        </p:nvSpPr>
        <p:spPr bwMode="auto">
          <a:xfrm>
            <a:off x="457200" y="1828800"/>
            <a:ext cx="8229600" cy="68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FF00"/>
              </a:gs>
            </a:gsLst>
            <a:lin ang="5400000" scaled="1"/>
          </a:gradFill>
          <a:ln w="38100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Мајка је у суду просејала ___________ да би умесила хлеб.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948" name="AutoShape 4"/>
          <p:cNvSpPr>
            <a:spLocks noChangeArrowheads="1"/>
          </p:cNvSpPr>
          <p:nvPr/>
        </p:nvSpPr>
        <p:spPr bwMode="auto">
          <a:xfrm>
            <a:off x="457200" y="2895600"/>
            <a:ext cx="8229600" cy="68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FF00"/>
              </a:gs>
            </a:gsLst>
            <a:lin ang="5400000" scaled="1"/>
          </a:gradFill>
          <a:ln w="38100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Главни град Србије је ___________________ .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949" name="AutoShape 5"/>
          <p:cNvSpPr>
            <a:spLocks noChangeArrowheads="1"/>
          </p:cNvSpPr>
          <p:nvPr/>
        </p:nvSpPr>
        <p:spPr bwMode="auto">
          <a:xfrm>
            <a:off x="457200" y="3962400"/>
            <a:ext cx="8229600" cy="68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FF00"/>
              </a:gs>
            </a:gsLst>
            <a:lin ang="5400000" scaled="1"/>
          </a:gradFill>
          <a:ln w="38100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 вази мирише предивно _____________ разних боја.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2950" name="AutoShape 6"/>
          <p:cNvSpPr>
            <a:spLocks noChangeArrowheads="1"/>
          </p:cNvSpPr>
          <p:nvPr/>
        </p:nvSpPr>
        <p:spPr bwMode="auto">
          <a:xfrm>
            <a:off x="457200" y="5105400"/>
            <a:ext cx="8229600" cy="68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FF00"/>
              </a:gs>
            </a:gsLst>
            <a:lin ang="5400000" scaled="1"/>
          </a:gradFill>
          <a:ln w="38100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Свакога ____________ Сунце излази на истоку.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4267200" y="1981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брашно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5029200" y="30480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Београд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4800600" y="41148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цвеће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3200400" y="52578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дана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2955" name="Picture 11" descr="SUNC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876800"/>
            <a:ext cx="1568450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29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6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10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6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2000" fill="hold"/>
                                        <p:tgtEl>
                                          <p:spTgt spid="829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animBg="1"/>
      <p:bldP spid="82948" grpId="0" animBg="1"/>
      <p:bldP spid="82949" grpId="0" animBg="1"/>
      <p:bldP spid="82950" grpId="0" animBg="1"/>
      <p:bldP spid="82951" grpId="0"/>
      <p:bldP spid="82952" grpId="0"/>
      <p:bldP spid="82953" grpId="0"/>
      <p:bldP spid="8295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AutoShape 2"/>
          <p:cNvSpPr>
            <a:spLocks noChangeArrowheads="1"/>
          </p:cNvSpPr>
          <p:nvPr/>
        </p:nvSpPr>
        <p:spPr bwMode="auto">
          <a:xfrm>
            <a:off x="457200" y="304800"/>
            <a:ext cx="4849813" cy="1963738"/>
          </a:xfrm>
          <a:prstGeom prst="wave">
            <a:avLst>
              <a:gd name="adj1" fmla="val 20644"/>
              <a:gd name="adj2" fmla="val 0"/>
            </a:avLst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rect">
              <a:fillToRect l="50000" t="50000" r="50000" b="50000"/>
            </a:path>
          </a:gradFill>
          <a:ln w="57150">
            <a:solidFill>
              <a:srgbClr val="990000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endParaRPr lang="sr-Latn-RS" altLang="sr-Latn-RS" sz="24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1524000" y="4419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 rot="743980">
            <a:off x="838200" y="9906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>
                <a:solidFill>
                  <a:srgbClr val="990000"/>
                </a:solidFill>
              </a:rPr>
              <a:t>ПРОНАЂИ СКРИВЕНУ РЕЧ</a:t>
            </a:r>
            <a:endParaRPr lang="en-US" altLang="sr-Latn-RS" sz="2400">
              <a:solidFill>
                <a:srgbClr val="990000"/>
              </a:solidFill>
            </a:endParaRPr>
          </a:p>
        </p:txBody>
      </p:sp>
      <p:sp>
        <p:nvSpPr>
          <p:cNvPr id="83973" name="Cloud"/>
          <p:cNvSpPr>
            <a:spLocks noChangeAspect="1" noEditPoints="1" noChangeArrowheads="1"/>
          </p:cNvSpPr>
          <p:nvPr/>
        </p:nvSpPr>
        <p:spPr bwMode="auto">
          <a:xfrm>
            <a:off x="838200" y="4267200"/>
            <a:ext cx="2743200" cy="18383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66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99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sr-Latn-RS"/>
          </a:p>
        </p:txBody>
      </p:sp>
      <p:sp>
        <p:nvSpPr>
          <p:cNvPr id="83974" name="Cloud"/>
          <p:cNvSpPr>
            <a:spLocks noChangeAspect="1" noEditPoints="1" noChangeArrowheads="1"/>
          </p:cNvSpPr>
          <p:nvPr/>
        </p:nvSpPr>
        <p:spPr bwMode="auto">
          <a:xfrm>
            <a:off x="5562600" y="457200"/>
            <a:ext cx="3429000" cy="22987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66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99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sr-Latn-RS"/>
          </a:p>
        </p:txBody>
      </p:sp>
      <p:sp>
        <p:nvSpPr>
          <p:cNvPr id="83975" name="Cloud"/>
          <p:cNvSpPr>
            <a:spLocks noChangeAspect="1" noEditPoints="1" noChangeArrowheads="1"/>
          </p:cNvSpPr>
          <p:nvPr/>
        </p:nvSpPr>
        <p:spPr bwMode="auto">
          <a:xfrm>
            <a:off x="4800600" y="4114800"/>
            <a:ext cx="3657600" cy="24511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66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99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sr-Latn-RS"/>
          </a:p>
        </p:txBody>
      </p:sp>
      <p:sp>
        <p:nvSpPr>
          <p:cNvPr id="83976" name="Cloud"/>
          <p:cNvSpPr>
            <a:spLocks noChangeAspect="1" noEditPoints="1" noChangeArrowheads="1"/>
          </p:cNvSpPr>
          <p:nvPr/>
        </p:nvSpPr>
        <p:spPr bwMode="auto">
          <a:xfrm>
            <a:off x="3200400" y="2438400"/>
            <a:ext cx="2743200" cy="18383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9966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99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eaLnBrk="1" hangingPunct="1"/>
            <a:endParaRPr lang="sr-Latn-RS" altLang="sr-Latn-RS"/>
          </a:p>
        </p:txBody>
      </p:sp>
      <p:sp>
        <p:nvSpPr>
          <p:cNvPr id="83977" name="Oval 9"/>
          <p:cNvSpPr>
            <a:spLocks noChangeArrowheads="1"/>
          </p:cNvSpPr>
          <p:nvPr/>
        </p:nvSpPr>
        <p:spPr bwMode="auto">
          <a:xfrm>
            <a:off x="1295400" y="4800600"/>
            <a:ext cx="6096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78" name="Oval 10"/>
          <p:cNvSpPr>
            <a:spLocks noChangeArrowheads="1"/>
          </p:cNvSpPr>
          <p:nvPr/>
        </p:nvSpPr>
        <p:spPr bwMode="auto">
          <a:xfrm>
            <a:off x="1447800" y="5334000"/>
            <a:ext cx="6096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К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79" name="Oval 11"/>
          <p:cNvSpPr>
            <a:spLocks noChangeArrowheads="1"/>
          </p:cNvSpPr>
          <p:nvPr/>
        </p:nvSpPr>
        <p:spPr bwMode="auto">
          <a:xfrm>
            <a:off x="1981200" y="4495800"/>
            <a:ext cx="6096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П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0" name="Oval 12"/>
          <p:cNvSpPr>
            <a:spLocks noChangeArrowheads="1"/>
          </p:cNvSpPr>
          <p:nvPr/>
        </p:nvSpPr>
        <p:spPr bwMode="auto">
          <a:xfrm>
            <a:off x="2209800" y="53340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Е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1" name="Oval 13"/>
          <p:cNvSpPr>
            <a:spLocks noChangeArrowheads="1"/>
          </p:cNvSpPr>
          <p:nvPr/>
        </p:nvSpPr>
        <p:spPr bwMode="auto">
          <a:xfrm>
            <a:off x="2743200" y="4648200"/>
            <a:ext cx="5334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2" name="Oval 14"/>
          <p:cNvSpPr>
            <a:spLocks noChangeArrowheads="1"/>
          </p:cNvSpPr>
          <p:nvPr/>
        </p:nvSpPr>
        <p:spPr bwMode="auto">
          <a:xfrm>
            <a:off x="6400800" y="1447800"/>
            <a:ext cx="4572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У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3" name="Oval 15"/>
          <p:cNvSpPr>
            <a:spLocks noChangeArrowheads="1"/>
          </p:cNvSpPr>
          <p:nvPr/>
        </p:nvSpPr>
        <p:spPr bwMode="auto">
          <a:xfrm>
            <a:off x="7315200" y="1905000"/>
            <a:ext cx="4572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П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4" name="Oval 16"/>
          <p:cNvSpPr>
            <a:spLocks noChangeArrowheads="1"/>
          </p:cNvSpPr>
          <p:nvPr/>
        </p:nvSpPr>
        <p:spPr bwMode="auto">
          <a:xfrm>
            <a:off x="7010400" y="1219200"/>
            <a:ext cx="4572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Е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5" name="Oval 17"/>
          <p:cNvSpPr>
            <a:spLocks noChangeArrowheads="1"/>
          </p:cNvSpPr>
          <p:nvPr/>
        </p:nvSpPr>
        <p:spPr bwMode="auto">
          <a:xfrm>
            <a:off x="7772400" y="1447800"/>
            <a:ext cx="4572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Ч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6" name="Oval 18"/>
          <p:cNvSpPr>
            <a:spLocks noChangeArrowheads="1"/>
          </p:cNvSpPr>
          <p:nvPr/>
        </p:nvSpPr>
        <p:spPr bwMode="auto">
          <a:xfrm>
            <a:off x="6400800" y="762000"/>
            <a:ext cx="4572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7" name="Oval 19"/>
          <p:cNvSpPr>
            <a:spLocks noChangeArrowheads="1"/>
          </p:cNvSpPr>
          <p:nvPr/>
        </p:nvSpPr>
        <p:spPr bwMode="auto">
          <a:xfrm>
            <a:off x="7467600" y="609600"/>
            <a:ext cx="4572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П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8" name="Oval 20"/>
          <p:cNvSpPr>
            <a:spLocks noChangeArrowheads="1"/>
          </p:cNvSpPr>
          <p:nvPr/>
        </p:nvSpPr>
        <p:spPr bwMode="auto">
          <a:xfrm>
            <a:off x="3581400" y="28956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Л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89" name="Oval 21"/>
          <p:cNvSpPr>
            <a:spLocks noChangeArrowheads="1"/>
          </p:cNvSpPr>
          <p:nvPr/>
        </p:nvSpPr>
        <p:spPr bwMode="auto">
          <a:xfrm>
            <a:off x="3810000" y="3581400"/>
            <a:ext cx="533400" cy="457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Е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0" name="Oval 22"/>
          <p:cNvSpPr>
            <a:spLocks noChangeArrowheads="1"/>
          </p:cNvSpPr>
          <p:nvPr/>
        </p:nvSpPr>
        <p:spPr bwMode="auto">
          <a:xfrm>
            <a:off x="4419600" y="26670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Ш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1" name="Oval 23"/>
          <p:cNvSpPr>
            <a:spLocks noChangeArrowheads="1"/>
          </p:cNvSpPr>
          <p:nvPr/>
        </p:nvSpPr>
        <p:spPr bwMode="auto">
          <a:xfrm>
            <a:off x="4572000" y="34290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И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2" name="Oval 24"/>
          <p:cNvSpPr>
            <a:spLocks noChangeArrowheads="1"/>
          </p:cNvSpPr>
          <p:nvPr/>
        </p:nvSpPr>
        <p:spPr bwMode="auto">
          <a:xfrm>
            <a:off x="5105400" y="2743200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Ћ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3" name="Oval 25"/>
          <p:cNvSpPr>
            <a:spLocks noChangeArrowheads="1"/>
          </p:cNvSpPr>
          <p:nvPr/>
        </p:nvSpPr>
        <p:spPr bwMode="auto">
          <a:xfrm>
            <a:off x="6324600" y="4343400"/>
            <a:ext cx="5334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4" name="Oval 26"/>
          <p:cNvSpPr>
            <a:spLocks noChangeArrowheads="1"/>
          </p:cNvSpPr>
          <p:nvPr/>
        </p:nvSpPr>
        <p:spPr bwMode="auto">
          <a:xfrm>
            <a:off x="7391400" y="4495800"/>
            <a:ext cx="5334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Г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5" name="Oval 27"/>
          <p:cNvSpPr>
            <a:spLocks noChangeArrowheads="1"/>
          </p:cNvSpPr>
          <p:nvPr/>
        </p:nvSpPr>
        <p:spPr bwMode="auto">
          <a:xfrm>
            <a:off x="7162800" y="5334000"/>
            <a:ext cx="5334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Н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6" name="Oval 28"/>
          <p:cNvSpPr>
            <a:spLocks noChangeArrowheads="1"/>
          </p:cNvSpPr>
          <p:nvPr/>
        </p:nvSpPr>
        <p:spPr bwMode="auto">
          <a:xfrm>
            <a:off x="5334000" y="4572000"/>
            <a:ext cx="5334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7" name="Oval 29"/>
          <p:cNvSpPr>
            <a:spLocks noChangeArrowheads="1"/>
          </p:cNvSpPr>
          <p:nvPr/>
        </p:nvSpPr>
        <p:spPr bwMode="auto">
          <a:xfrm>
            <a:off x="6248400" y="5410200"/>
            <a:ext cx="5334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Д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8" name="Oval 30"/>
          <p:cNvSpPr>
            <a:spLocks noChangeArrowheads="1"/>
          </p:cNvSpPr>
          <p:nvPr/>
        </p:nvSpPr>
        <p:spPr bwMode="auto">
          <a:xfrm>
            <a:off x="5334000" y="5334000"/>
            <a:ext cx="533400" cy="609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en-US" altLang="sr-Latn-R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3999" name="Text Box 31"/>
          <p:cNvSpPr txBox="1">
            <a:spLocks noChangeArrowheads="1"/>
          </p:cNvSpPr>
          <p:nvPr/>
        </p:nvSpPr>
        <p:spPr bwMode="auto">
          <a:xfrm>
            <a:off x="6248400" y="2514600"/>
            <a:ext cx="2286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32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ПАПУЧЕ</a:t>
            </a:r>
            <a:endParaRPr lang="en-US" altLang="sr-Latn-RS" sz="32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4000" name="Text Box 32"/>
          <p:cNvSpPr txBox="1">
            <a:spLocks noChangeArrowheads="1"/>
          </p:cNvSpPr>
          <p:nvPr/>
        </p:nvSpPr>
        <p:spPr bwMode="auto">
          <a:xfrm>
            <a:off x="3276600" y="3962400"/>
            <a:ext cx="2286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32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ЛИШЋЕ</a:t>
            </a:r>
            <a:endParaRPr lang="en-US" altLang="sr-Latn-RS" sz="32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4001" name="Text Box 33"/>
          <p:cNvSpPr txBox="1">
            <a:spLocks noChangeArrowheads="1"/>
          </p:cNvSpPr>
          <p:nvPr/>
        </p:nvSpPr>
        <p:spPr bwMode="auto">
          <a:xfrm>
            <a:off x="1219200" y="5943600"/>
            <a:ext cx="1905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32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ПЕСАК</a:t>
            </a:r>
            <a:endParaRPr lang="en-US" altLang="sr-Latn-RS" sz="32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4002" name="Text Box 34"/>
          <p:cNvSpPr txBox="1">
            <a:spLocks noChangeArrowheads="1"/>
          </p:cNvSpPr>
          <p:nvPr/>
        </p:nvSpPr>
        <p:spPr bwMode="auto">
          <a:xfrm>
            <a:off x="5638800" y="6019800"/>
            <a:ext cx="213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32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ДРАГАН</a:t>
            </a:r>
            <a:endParaRPr lang="en-US" altLang="sr-Latn-RS" sz="32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4003" name="Picture 35" descr="mik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2667000" cy="1960563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99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4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8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83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3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8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83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3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" dur="1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2000"/>
                                        <p:tgtEl>
                                          <p:spTgt spid="83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2000"/>
                                        <p:tgtEl>
                                          <p:spTgt spid="8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8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2" dur="2000"/>
                                        <p:tgtEl>
                                          <p:spTgt spid="8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5" dur="2000"/>
                                        <p:tgtEl>
                                          <p:spTgt spid="83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4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4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4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4" dur="20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7" dur="20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0" dur="2000"/>
                                        <p:tgtEl>
                                          <p:spTgt spid="83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3" dur="2000"/>
                                        <p:tgtEl>
                                          <p:spTgt spid="8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6" dur="20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4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4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84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6" dur="2000"/>
                                        <p:tgtEl>
                                          <p:spTgt spid="83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9" dur="2000"/>
                                        <p:tgtEl>
                                          <p:spTgt spid="83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2" dur="2000"/>
                                        <p:tgtEl>
                                          <p:spTgt spid="83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5" dur="2000"/>
                                        <p:tgtEl>
                                          <p:spTgt spid="83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8" dur="2000"/>
                                        <p:tgtEl>
                                          <p:spTgt spid="83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1" dur="2000"/>
                                        <p:tgtEl>
                                          <p:spTgt spid="83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84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4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84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1" dur="1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2" dur="1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3" dur="1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2" grpId="0"/>
      <p:bldP spid="83973" grpId="0" animBg="1"/>
      <p:bldP spid="83974" grpId="0" animBg="1"/>
      <p:bldP spid="83975" grpId="0" animBg="1"/>
      <p:bldP spid="83976" grpId="0" animBg="1"/>
      <p:bldP spid="83977" grpId="0" animBg="1"/>
      <p:bldP spid="83978" grpId="0" animBg="1"/>
      <p:bldP spid="83979" grpId="0" animBg="1"/>
      <p:bldP spid="83980" grpId="0" animBg="1"/>
      <p:bldP spid="83981" grpId="0" animBg="1"/>
      <p:bldP spid="83982" grpId="0" animBg="1"/>
      <p:bldP spid="83983" grpId="0" animBg="1"/>
      <p:bldP spid="83984" grpId="0" animBg="1"/>
      <p:bldP spid="83985" grpId="0" animBg="1"/>
      <p:bldP spid="83986" grpId="0" animBg="1"/>
      <p:bldP spid="83987" grpId="0" animBg="1"/>
      <p:bldP spid="83988" grpId="0" animBg="1"/>
      <p:bldP spid="83989" grpId="0" animBg="1"/>
      <p:bldP spid="83990" grpId="0" animBg="1"/>
      <p:bldP spid="83991" grpId="0" animBg="1"/>
      <p:bldP spid="83992" grpId="0" animBg="1"/>
      <p:bldP spid="83993" grpId="0" animBg="1"/>
      <p:bldP spid="83994" grpId="0" animBg="1"/>
      <p:bldP spid="83995" grpId="0" animBg="1"/>
      <p:bldP spid="83996" grpId="0" animBg="1"/>
      <p:bldP spid="83997" grpId="0" animBg="1"/>
      <p:bldP spid="83998" grpId="0" animBg="1"/>
      <p:bldP spid="83999" grpId="0"/>
      <p:bldP spid="84000" grpId="0"/>
      <p:bldP spid="84001" grpId="0"/>
      <p:bldP spid="8400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2"/>
          <p:cNvSpPr>
            <a:spLocks noChangeArrowheads="1"/>
          </p:cNvSpPr>
          <p:nvPr/>
        </p:nvSpPr>
        <p:spPr bwMode="auto">
          <a:xfrm>
            <a:off x="609600" y="1752600"/>
            <a:ext cx="4038600" cy="2057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66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БЕЛО ЈЕ СНЕГ НИЈЕ,</a:t>
            </a:r>
          </a:p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СЛАТКО ЈЕ МЕД НИЈЕ</a:t>
            </a:r>
            <a:r>
              <a:rPr lang="sr-Cyrl-CS" altLang="sr-Latn-RS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en-US" altLang="sr-Latn-RS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4995" name="AutoShape 3"/>
          <p:cNvSpPr>
            <a:spLocks noChangeArrowheads="1"/>
          </p:cNvSpPr>
          <p:nvPr/>
        </p:nvSpPr>
        <p:spPr bwMode="auto">
          <a:xfrm>
            <a:off x="4495800" y="1371600"/>
            <a:ext cx="4343400" cy="2590800"/>
          </a:xfrm>
          <a:prstGeom prst="star24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66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ЈЕДНА ГРУДВА ВОСКА </a:t>
            </a:r>
          </a:p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ЦЕЛОМ СВЕТУ ДОСТА</a:t>
            </a:r>
            <a:r>
              <a:rPr lang="sr-Cyrl-CS" altLang="sr-Latn-RS">
                <a:solidFill>
                  <a:srgbClr val="0000FF"/>
                </a:solidFill>
              </a:rPr>
              <a:t>.</a:t>
            </a:r>
            <a:endParaRPr lang="en-US" altLang="sr-Latn-RS">
              <a:solidFill>
                <a:srgbClr val="0000FF"/>
              </a:solidFill>
            </a:endParaRPr>
          </a:p>
        </p:txBody>
      </p:sp>
      <p:sp>
        <p:nvSpPr>
          <p:cNvPr id="84996" name="AutoShape 4"/>
          <p:cNvSpPr>
            <a:spLocks noChangeArrowheads="1"/>
          </p:cNvSpPr>
          <p:nvPr/>
        </p:nvSpPr>
        <p:spPr bwMode="auto">
          <a:xfrm>
            <a:off x="0" y="4114800"/>
            <a:ext cx="4114800" cy="2438400"/>
          </a:xfrm>
          <a:prstGeom prst="star24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FF66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ВОЈВОД ВОДУ ПИЈЕ, А </a:t>
            </a:r>
          </a:p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НАД ЊИМ СЕ БАРЈАК ВИЈЕ</a:t>
            </a:r>
            <a:r>
              <a:rPr lang="sr-Cyrl-CS" altLang="sr-Latn-RS"/>
              <a:t>.</a:t>
            </a:r>
            <a:endParaRPr lang="en-US" altLang="sr-Latn-RS"/>
          </a:p>
        </p:txBody>
      </p:sp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1295400" y="381000"/>
            <a:ext cx="6477000" cy="1066800"/>
          </a:xfrm>
          <a:prstGeom prst="downArrowCallout">
            <a:avLst>
              <a:gd name="adj1" fmla="val 151786"/>
              <a:gd name="adj2" fmla="val 151786"/>
              <a:gd name="adj3" fmla="val 16667"/>
              <a:gd name="adj4" fmla="val 66667"/>
            </a:avLst>
          </a:prstGeom>
          <a:gradFill rotWithShape="1">
            <a:gsLst>
              <a:gs pos="0">
                <a:schemeClr val="bg1"/>
              </a:gs>
              <a:gs pos="100000">
                <a:srgbClr val="FF9900"/>
              </a:gs>
            </a:gsLst>
            <a:path path="rect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ОДГОНЕТНИ ЗАГОНЕТКУ</a:t>
            </a:r>
            <a:endParaRPr lang="en-US" altLang="sr-Latn-RS" sz="3200" b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4998" name="AutoShape 6"/>
          <p:cNvSpPr>
            <a:spLocks noChangeArrowheads="1"/>
          </p:cNvSpPr>
          <p:nvPr/>
        </p:nvSpPr>
        <p:spPr bwMode="auto">
          <a:xfrm>
            <a:off x="1600200" y="3581400"/>
            <a:ext cx="1219200" cy="914400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ШЕЋЕР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4999" name="AutoShape 7"/>
          <p:cNvSpPr>
            <a:spLocks noChangeArrowheads="1"/>
          </p:cNvSpPr>
          <p:nvPr/>
        </p:nvSpPr>
        <p:spPr bwMode="auto">
          <a:xfrm>
            <a:off x="5334000" y="2895600"/>
            <a:ext cx="1981200" cy="12954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СУНЦЕ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5000" name="Picture 8" descr="CAG5MJ0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10250"/>
            <a:ext cx="107632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001" name="AutoShape 9"/>
          <p:cNvSpPr>
            <a:spLocks noChangeArrowheads="1"/>
          </p:cNvSpPr>
          <p:nvPr/>
        </p:nvSpPr>
        <p:spPr bwMode="auto">
          <a:xfrm>
            <a:off x="3810000" y="3733800"/>
            <a:ext cx="4419600" cy="2743200"/>
          </a:xfrm>
          <a:prstGeom prst="star24">
            <a:avLst>
              <a:gd name="adj" fmla="val 37500"/>
            </a:avLst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FF66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 ТКАНО, НИ СУКАНО,</a:t>
            </a:r>
          </a:p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 РУКОМ ТИЦАНО,</a:t>
            </a:r>
          </a:p>
          <a:p>
            <a:pPr algn="ctr" eaLnBrk="1" hangingPunct="1"/>
            <a:r>
              <a:rPr lang="sr-Cyrl-CS" altLang="sr-Latn-R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 ЗБИЈЕНО НИЗАНО.</a:t>
            </a:r>
            <a:endParaRPr lang="en-US" altLang="sr-Latn-RS" b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5002" name="Picture 10" descr="pe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667375"/>
            <a:ext cx="6286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3" name="Picture 11" descr="pe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667375"/>
            <a:ext cx="6286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4" name="Picture 12" descr="pe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181600"/>
            <a:ext cx="6286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5" name="Picture 13" descr="pe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667375"/>
            <a:ext cx="6286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20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5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5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50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5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5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5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5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animBg="1"/>
      <p:bldP spid="84995" grpId="0" animBg="1"/>
      <p:bldP spid="84996" grpId="0" animBg="1"/>
      <p:bldP spid="84998" grpId="0" animBg="1"/>
      <p:bldP spid="84999" grpId="0" animBg="1"/>
      <p:bldP spid="8500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sr-Cyrl-CS" altLang="sr-Latn-RS" sz="1600" b="1">
                <a:solidFill>
                  <a:srgbClr val="800000"/>
                </a:solidFill>
              </a:rPr>
              <a:t>Осмосмерка крије следеће</a:t>
            </a:r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sr-Cyrl-CS" altLang="sr-Latn-RS" sz="16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речи</a:t>
            </a:r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:</a:t>
            </a:r>
            <a:r>
              <a:rPr lang="sr-Cyrl-CS" altLang="sr-Latn-RS" sz="1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именице</a:t>
            </a:r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,</a:t>
            </a:r>
            <a:r>
              <a:rPr lang="sr-Cyrl-CS" altLang="sr-Latn-RS" sz="1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заједничке,властите,збирне</a:t>
            </a:r>
            <a:r>
              <a:rPr lang="sr-Cyrl-C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,</a:t>
            </a:r>
            <a:r>
              <a:rPr lang="en-US" altLang="sr-Latn-RS" sz="16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sr-Cyrl-CS" altLang="sr-Latn-RS" sz="1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градивне,једнина,множина,род</a:t>
            </a:r>
            <a:r>
              <a:rPr lang="sr-Cyrl-CS" altLang="sr-Latn-RS" sz="1600" b="1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, </a:t>
            </a:r>
            <a:r>
              <a:rPr lang="sr-Cyrl-CS" altLang="sr-Latn-RS" sz="1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мушки,</a:t>
            </a:r>
            <a:r>
              <a:rPr lang="sr-Cyrl-CS" altLang="sr-Latn-RS" sz="1600" b="1" i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sr-Cyrl-CS" altLang="sr-Latn-RS" sz="1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женски,средњи</a:t>
            </a:r>
            <a:r>
              <a:rPr lang="sr-Cyrl-CS" altLang="sr-Latn-RS" sz="1600" b="1" i="1"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rPr>
              <a:t>. </a:t>
            </a:r>
            <a:r>
              <a:rPr lang="sr-Cyrl-CS" altLang="sr-Latn-RS" sz="16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Пронађи их.</a:t>
            </a:r>
            <a:endParaRPr lang="en-US" altLang="sr-Latn-RS" sz="1600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</a:endParaRPr>
          </a:p>
        </p:txBody>
      </p:sp>
      <p:graphicFrame>
        <p:nvGraphicFramePr>
          <p:cNvPr id="86019" name="Group 3"/>
          <p:cNvGraphicFramePr>
            <a:graphicFrameLocks noGrp="1"/>
          </p:cNvGraphicFramePr>
          <p:nvPr>
            <p:ph idx="1"/>
          </p:nvPr>
        </p:nvGraphicFramePr>
        <p:xfrm>
          <a:off x="1524000" y="2057400"/>
          <a:ext cx="6324600" cy="4343400"/>
        </p:xfrm>
        <a:graphic>
          <a:graphicData uri="http://schemas.openxmlformats.org/drawingml/2006/table">
            <a:tbl>
              <a:tblPr/>
              <a:tblGrid>
                <a:gridCol w="579438"/>
                <a:gridCol w="569912"/>
                <a:gridCol w="574675"/>
                <a:gridCol w="582613"/>
                <a:gridCol w="571500"/>
                <a:gridCol w="571500"/>
                <a:gridCol w="573087"/>
                <a:gridCol w="577850"/>
                <a:gridCol w="574675"/>
                <a:gridCol w="569913"/>
                <a:gridCol w="579437"/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В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Х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Ж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М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Г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Ј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М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Ц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Ж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Ф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Г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М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Ч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Б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З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М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Ф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Њ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Б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Ш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Ф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Х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В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Б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Ц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Г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М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Ј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Ф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Х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Т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Г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З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В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Л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Т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Т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Ц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</a:t>
                      </a:r>
                      <a:endParaRPr kumimoji="0" lang="en-US" altLang="sr-Latn-R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100000">
                          <a:schemeClr val="bg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86153" name="Line 137"/>
          <p:cNvSpPr>
            <a:spLocks noChangeShapeType="1"/>
          </p:cNvSpPr>
          <p:nvPr/>
        </p:nvSpPr>
        <p:spPr bwMode="auto">
          <a:xfrm flipH="1">
            <a:off x="609600" y="1828800"/>
            <a:ext cx="8077200" cy="0"/>
          </a:xfrm>
          <a:prstGeom prst="line">
            <a:avLst/>
          </a:prstGeom>
          <a:noFill/>
          <a:ln w="5715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54" name="Line 138"/>
          <p:cNvSpPr>
            <a:spLocks noChangeShapeType="1"/>
          </p:cNvSpPr>
          <p:nvPr/>
        </p:nvSpPr>
        <p:spPr bwMode="auto">
          <a:xfrm flipV="1">
            <a:off x="609600" y="152400"/>
            <a:ext cx="0" cy="1676400"/>
          </a:xfrm>
          <a:prstGeom prst="line">
            <a:avLst/>
          </a:prstGeom>
          <a:noFill/>
          <a:ln w="5715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55" name="Line 139"/>
          <p:cNvSpPr>
            <a:spLocks noChangeShapeType="1"/>
          </p:cNvSpPr>
          <p:nvPr/>
        </p:nvSpPr>
        <p:spPr bwMode="auto">
          <a:xfrm flipV="1">
            <a:off x="8763000" y="152400"/>
            <a:ext cx="0" cy="1676400"/>
          </a:xfrm>
          <a:prstGeom prst="line">
            <a:avLst/>
          </a:prstGeom>
          <a:noFill/>
          <a:ln w="5715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56" name="Line 140"/>
          <p:cNvSpPr>
            <a:spLocks noChangeShapeType="1"/>
          </p:cNvSpPr>
          <p:nvPr/>
        </p:nvSpPr>
        <p:spPr bwMode="auto">
          <a:xfrm>
            <a:off x="609600" y="152400"/>
            <a:ext cx="8153400" cy="0"/>
          </a:xfrm>
          <a:prstGeom prst="line">
            <a:avLst/>
          </a:prstGeom>
          <a:noFill/>
          <a:ln w="5715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57" name="Line 141"/>
          <p:cNvSpPr>
            <a:spLocks noChangeShapeType="1"/>
          </p:cNvSpPr>
          <p:nvPr/>
        </p:nvSpPr>
        <p:spPr bwMode="auto">
          <a:xfrm flipV="1">
            <a:off x="685800" y="1676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58" name="Line 142"/>
          <p:cNvSpPr>
            <a:spLocks noChangeShapeType="1"/>
          </p:cNvSpPr>
          <p:nvPr/>
        </p:nvSpPr>
        <p:spPr bwMode="auto">
          <a:xfrm>
            <a:off x="6858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59" name="Line 143"/>
          <p:cNvSpPr>
            <a:spLocks noChangeShapeType="1"/>
          </p:cNvSpPr>
          <p:nvPr/>
        </p:nvSpPr>
        <p:spPr bwMode="auto">
          <a:xfrm>
            <a:off x="8534400" y="1828800"/>
            <a:ext cx="228600" cy="0"/>
          </a:xfrm>
          <a:prstGeom prst="line">
            <a:avLst/>
          </a:prstGeom>
          <a:noFill/>
          <a:ln w="5715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0" name="Line 144"/>
          <p:cNvSpPr>
            <a:spLocks noChangeShapeType="1"/>
          </p:cNvSpPr>
          <p:nvPr/>
        </p:nvSpPr>
        <p:spPr bwMode="auto">
          <a:xfrm flipH="1">
            <a:off x="2590800" y="2362200"/>
            <a:ext cx="3657600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1" name="Line 145"/>
          <p:cNvSpPr>
            <a:spLocks noChangeShapeType="1"/>
          </p:cNvSpPr>
          <p:nvPr/>
        </p:nvSpPr>
        <p:spPr bwMode="auto">
          <a:xfrm>
            <a:off x="2362200" y="6172200"/>
            <a:ext cx="3962400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2" name="Line 146"/>
          <p:cNvSpPr>
            <a:spLocks noChangeShapeType="1"/>
          </p:cNvSpPr>
          <p:nvPr/>
        </p:nvSpPr>
        <p:spPr bwMode="auto">
          <a:xfrm flipV="1">
            <a:off x="7467600" y="3200400"/>
            <a:ext cx="0" cy="16764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3" name="Line 147"/>
          <p:cNvSpPr>
            <a:spLocks noChangeShapeType="1"/>
          </p:cNvSpPr>
          <p:nvPr/>
        </p:nvSpPr>
        <p:spPr bwMode="auto">
          <a:xfrm flipH="1">
            <a:off x="3429000" y="3581400"/>
            <a:ext cx="3048000" cy="22098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4" name="Line 148"/>
          <p:cNvSpPr>
            <a:spLocks noChangeShapeType="1"/>
          </p:cNvSpPr>
          <p:nvPr/>
        </p:nvSpPr>
        <p:spPr bwMode="auto">
          <a:xfrm>
            <a:off x="6858000" y="2819400"/>
            <a:ext cx="0" cy="20574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5" name="Line 149"/>
          <p:cNvSpPr>
            <a:spLocks noChangeShapeType="1"/>
          </p:cNvSpPr>
          <p:nvPr/>
        </p:nvSpPr>
        <p:spPr bwMode="auto">
          <a:xfrm>
            <a:off x="2209800" y="2667000"/>
            <a:ext cx="0" cy="25908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6" name="Line 150"/>
          <p:cNvSpPr>
            <a:spLocks noChangeShapeType="1"/>
          </p:cNvSpPr>
          <p:nvPr/>
        </p:nvSpPr>
        <p:spPr bwMode="auto">
          <a:xfrm>
            <a:off x="1752600" y="2819400"/>
            <a:ext cx="0" cy="30480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7" name="Line 151"/>
          <p:cNvSpPr>
            <a:spLocks noChangeShapeType="1"/>
          </p:cNvSpPr>
          <p:nvPr/>
        </p:nvSpPr>
        <p:spPr bwMode="auto">
          <a:xfrm flipV="1">
            <a:off x="1905000" y="2286000"/>
            <a:ext cx="5181600" cy="38862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8" name="Line 152"/>
          <p:cNvSpPr>
            <a:spLocks noChangeShapeType="1"/>
          </p:cNvSpPr>
          <p:nvPr/>
        </p:nvSpPr>
        <p:spPr bwMode="auto">
          <a:xfrm flipH="1" flipV="1">
            <a:off x="3352800" y="3505200"/>
            <a:ext cx="2971800" cy="22860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69" name="Line 153"/>
          <p:cNvSpPr>
            <a:spLocks noChangeShapeType="1"/>
          </p:cNvSpPr>
          <p:nvPr/>
        </p:nvSpPr>
        <p:spPr bwMode="auto">
          <a:xfrm>
            <a:off x="2743200" y="2743200"/>
            <a:ext cx="3733800" cy="26670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86170" name="Line 154"/>
          <p:cNvSpPr>
            <a:spLocks noChangeShapeType="1"/>
          </p:cNvSpPr>
          <p:nvPr/>
        </p:nvSpPr>
        <p:spPr bwMode="auto">
          <a:xfrm>
            <a:off x="4038600" y="3200400"/>
            <a:ext cx="11430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pic>
        <p:nvPicPr>
          <p:cNvPr id="86171" name="Picture 155" descr="per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4724400"/>
            <a:ext cx="1274762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6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6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8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3000"/>
                                        <p:tgtEl>
                                          <p:spTgt spid="8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3000"/>
                                        <p:tgtEl>
                                          <p:spTgt spid="8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3000"/>
                                        <p:tgtEl>
                                          <p:spTgt spid="8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3000"/>
                                        <p:tgtEl>
                                          <p:spTgt spid="8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3000"/>
                                        <p:tgtEl>
                                          <p:spTgt spid="8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6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3000"/>
                                        <p:tgtEl>
                                          <p:spTgt spid="8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3000"/>
                                        <p:tgtEl>
                                          <p:spTgt spid="8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4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3000"/>
                                        <p:tgtEl>
                                          <p:spTgt spid="8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4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3000"/>
                                        <p:tgtEl>
                                          <p:spTgt spid="8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5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3000"/>
                                        <p:tgtEl>
                                          <p:spTgt spid="8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5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86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86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3000"/>
                                        <p:tgtEl>
                                          <p:spTgt spid="8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60" grpId="0" animBg="1"/>
      <p:bldP spid="86161" grpId="0" animBg="1"/>
      <p:bldP spid="86162" grpId="0" animBg="1"/>
      <p:bldP spid="86163" grpId="0" animBg="1"/>
      <p:bldP spid="86164" grpId="0" animBg="1"/>
      <p:bldP spid="86165" grpId="0" animBg="1"/>
      <p:bldP spid="86166" grpId="0" animBg="1"/>
      <p:bldP spid="86167" grpId="0" animBg="1"/>
      <p:bldP spid="86168" grpId="0" animBg="1"/>
      <p:bldP spid="86169" grpId="0" animBg="1"/>
      <p:bldP spid="8617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AutoShape 2"/>
          <p:cNvSpPr>
            <a:spLocks noChangeArrowheads="1"/>
          </p:cNvSpPr>
          <p:nvPr/>
        </p:nvSpPr>
        <p:spPr bwMode="auto">
          <a:xfrm>
            <a:off x="533400" y="228600"/>
            <a:ext cx="7848600" cy="1295400"/>
          </a:xfrm>
          <a:prstGeom prst="ribbon">
            <a:avLst>
              <a:gd name="adj1" fmla="val 12500"/>
              <a:gd name="adj2" fmla="val 69944"/>
            </a:avLst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path path="rect">
              <a:fillToRect l="50000" t="50000" r="50000" b="50000"/>
            </a:path>
          </a:gradFill>
          <a:ln w="57150">
            <a:solidFill>
              <a:srgbClr val="99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ДОВРШИ ПОСЛОВИЦУ</a:t>
            </a:r>
            <a:endParaRPr lang="en-US" altLang="sr-Latn-RS" sz="36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043" name="AutoShape 3"/>
          <p:cNvSpPr>
            <a:spLocks noChangeArrowheads="1"/>
          </p:cNvSpPr>
          <p:nvPr/>
        </p:nvSpPr>
        <p:spPr bwMode="auto">
          <a:xfrm>
            <a:off x="381000" y="1752600"/>
            <a:ext cx="6934200" cy="9906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66"/>
              </a:gs>
              <a:gs pos="50000">
                <a:schemeClr val="bg1"/>
              </a:gs>
              <a:gs pos="100000">
                <a:srgbClr val="FF9966"/>
              </a:gs>
            </a:gsLst>
            <a:lin ang="5400000" scaled="1"/>
          </a:gradFill>
          <a:ln w="381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Вук длаку мења</a:t>
            </a:r>
            <a:r>
              <a:rPr lang="sr-Cyrl-CS" altLang="sr-Latn-R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_____________________</a:t>
            </a:r>
            <a:endParaRPr lang="en-US" altLang="sr-Latn-RS" sz="2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044" name="AutoShape 4"/>
          <p:cNvSpPr>
            <a:spLocks noChangeArrowheads="1"/>
          </p:cNvSpPr>
          <p:nvPr/>
        </p:nvSpPr>
        <p:spPr bwMode="auto">
          <a:xfrm>
            <a:off x="1600200" y="2971800"/>
            <a:ext cx="6934200" cy="10668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381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Није злато_______________________</a:t>
            </a:r>
            <a:endParaRPr lang="en-US" altLang="sr-Latn-RS" sz="28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045" name="AutoShape 5"/>
          <p:cNvSpPr>
            <a:spLocks noChangeArrowheads="1"/>
          </p:cNvSpPr>
          <p:nvPr/>
        </p:nvSpPr>
        <p:spPr bwMode="auto">
          <a:xfrm>
            <a:off x="381000" y="4267200"/>
            <a:ext cx="7010400" cy="9906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381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Беспослен поп и</a:t>
            </a:r>
            <a:r>
              <a:rPr lang="sr-Cyrl-CS" altLang="sr-Latn-R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__________________________</a:t>
            </a:r>
            <a:endParaRPr lang="en-US" altLang="sr-Latn-R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046" name="AutoShape 6"/>
          <p:cNvSpPr>
            <a:spLocks noChangeArrowheads="1"/>
          </p:cNvSpPr>
          <p:nvPr/>
        </p:nvSpPr>
        <p:spPr bwMode="auto">
          <a:xfrm>
            <a:off x="1447800" y="5562600"/>
            <a:ext cx="7086600" cy="9906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381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Без муке _________________________</a:t>
            </a:r>
            <a:endParaRPr lang="en-US" altLang="sr-Latn-RS" sz="28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4191000" y="3124200"/>
            <a:ext cx="3124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800" b="1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све што сија.</a:t>
            </a:r>
            <a:endParaRPr lang="en-US" altLang="sr-Latn-RS" sz="2800" b="1">
              <a:solidFill>
                <a:srgbClr val="CC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5334000" y="2133600"/>
            <a:ext cx="228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sr-Latn-RS" altLang="sr-Latn-RS" sz="28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3505200" y="1905000"/>
            <a:ext cx="3581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800" b="1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али ћуд никада</a:t>
            </a:r>
            <a:r>
              <a:rPr lang="sr-Cyrl-CS" altLang="sr-Latn-R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lang="en-US" altLang="sr-Latn-RS" sz="28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3733800" y="4419600"/>
            <a:ext cx="403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800" b="1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јагњиће крсти.</a:t>
            </a:r>
            <a:endParaRPr lang="en-US" altLang="sr-Latn-RS" sz="2800" b="1">
              <a:solidFill>
                <a:srgbClr val="CC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051" name="Text Box 11"/>
          <p:cNvSpPr txBox="1">
            <a:spLocks noChangeArrowheads="1"/>
          </p:cNvSpPr>
          <p:nvPr/>
        </p:nvSpPr>
        <p:spPr bwMode="auto">
          <a:xfrm>
            <a:off x="3657600" y="5715000"/>
            <a:ext cx="3733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800" b="1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нема науке.</a:t>
            </a:r>
            <a:endParaRPr lang="en-US" altLang="sr-Latn-RS" sz="2800" b="1">
              <a:solidFill>
                <a:srgbClr val="CC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87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animBg="1"/>
      <p:bldP spid="87044" grpId="0" animBg="1"/>
      <p:bldP spid="87045" grpId="0" animBg="1"/>
      <p:bldP spid="87046" grpId="0" animBg="1"/>
      <p:bldP spid="87049" grpId="0"/>
      <p:bldP spid="87050" grpId="0"/>
      <p:bldP spid="8705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r-Latn-RS" altLang="sr-Latn-RS" sz="2400"/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019800" cy="5059363"/>
          </a:xfrm>
        </p:spPr>
        <p:txBody>
          <a:bodyPr/>
          <a:lstStyle/>
          <a:p>
            <a:pPr>
              <a:buFontTx/>
              <a:buNone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   За језик је рекао да је хранитељ народа</a:t>
            </a:r>
            <a:r>
              <a:rPr lang="sr-Cyrl-CS" altLang="sr-Latn-RS" sz="1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>
              <a:buFontTx/>
              <a:buChar char="-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Рођен је 1787. године.</a:t>
            </a:r>
          </a:p>
          <a:p>
            <a:pPr>
              <a:buFontTx/>
              <a:buChar char="-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Био је велики реформатор српског језика.</a:t>
            </a:r>
          </a:p>
          <a:p>
            <a:pPr>
              <a:buFontTx/>
              <a:buChar char="-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Место његовог рођења је Тршић.</a:t>
            </a:r>
          </a:p>
          <a:p>
            <a:pPr>
              <a:buFontTx/>
              <a:buChar char="-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Написао је граматику српског језика.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0" y="2878138"/>
            <a:ext cx="15986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r-Cyrl-CS" altLang="sr-Latn-RS" sz="12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</a:t>
            </a:r>
            <a:endParaRPr lang="sr-Cyrl-CS" altLang="sr-Latn-RS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8070" name="Group 6"/>
          <p:cNvGraphicFramePr>
            <a:graphicFrameLocks noGrp="1"/>
          </p:cNvGraphicFramePr>
          <p:nvPr/>
        </p:nvGraphicFramePr>
        <p:xfrm>
          <a:off x="0" y="2924175"/>
          <a:ext cx="182563" cy="517525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076" name="Rectangle 12"/>
          <p:cNvSpPr>
            <a:spLocks noChangeArrowheads="1"/>
          </p:cNvSpPr>
          <p:nvPr/>
        </p:nvSpPr>
        <p:spPr bwMode="auto">
          <a:xfrm>
            <a:off x="0" y="2878138"/>
            <a:ext cx="15986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sr-Cyrl-CS" altLang="sr-Latn-RS" sz="12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</a:t>
            </a:r>
            <a:endParaRPr lang="sr-Cyrl-CS" altLang="sr-Latn-RS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8077" name="Group 13"/>
          <p:cNvGraphicFramePr>
            <a:graphicFrameLocks noGrp="1"/>
          </p:cNvGraphicFramePr>
          <p:nvPr/>
        </p:nvGraphicFramePr>
        <p:xfrm>
          <a:off x="0" y="2924175"/>
          <a:ext cx="182563" cy="517525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083" name="AutoShape 19"/>
          <p:cNvSpPr>
            <a:spLocks noChangeArrowheads="1"/>
          </p:cNvSpPr>
          <p:nvPr/>
        </p:nvSpPr>
        <p:spPr bwMode="auto">
          <a:xfrm>
            <a:off x="381000" y="5181600"/>
            <a:ext cx="8382000" cy="14478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bg1"/>
              </a:gs>
              <a:gs pos="100000">
                <a:srgbClr val="990000"/>
              </a:gs>
            </a:gsLst>
            <a:path path="rect">
              <a:fillToRect l="50000" t="50000" r="50000" b="50000"/>
            </a:path>
          </a:gradFill>
          <a:ln w="57150">
            <a:solidFill>
              <a:srgbClr val="99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Реч је о ВУКУ СТЕФАНОВИЋУ КАРАЏИЋУ</a:t>
            </a:r>
            <a:endParaRPr lang="en-US" altLang="sr-Latn-RS" sz="2400" b="1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8084" name="AutoShape 20"/>
          <p:cNvSpPr>
            <a:spLocks noChangeArrowheads="1"/>
          </p:cNvSpPr>
          <p:nvPr/>
        </p:nvSpPr>
        <p:spPr bwMode="auto">
          <a:xfrm>
            <a:off x="1981200" y="228600"/>
            <a:ext cx="4876800" cy="12192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CC3300"/>
              </a:gs>
              <a:gs pos="50000">
                <a:schemeClr val="bg1"/>
              </a:gs>
              <a:gs pos="100000">
                <a:srgbClr val="CC3300"/>
              </a:gs>
            </a:gsLst>
            <a:lin ang="5400000" scaled="1"/>
          </a:gradFill>
          <a:ln w="38100">
            <a:solidFill>
              <a:srgbClr val="99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sr-Cyrl-CS" altLang="sr-Latn-RS" sz="40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 КОМЕ ЈЕ РЕЧ?</a:t>
            </a:r>
            <a:endParaRPr lang="en-US" altLang="sr-Latn-RS" sz="4000" b="1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3000"/>
                                        <p:tgtEl>
                                          <p:spTgt spid="88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8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8229600" cy="1143000"/>
          </a:xfrm>
        </p:spPr>
        <p:txBody>
          <a:bodyPr/>
          <a:lstStyle/>
          <a:p>
            <a:endParaRPr lang="sr-Latn-RS" altLang="sr-Latn-RS" sz="200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Био је најмлађи брат у породици.</a:t>
            </a:r>
          </a:p>
          <a:p>
            <a:pPr>
              <a:buFontTx/>
              <a:buChar char="-"/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Рођен је у 12. веку.</a:t>
            </a:r>
          </a:p>
          <a:p>
            <a:pPr>
              <a:buFontTx/>
              <a:buChar char="-"/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Старија браћа су му Вукан и Стефан.</a:t>
            </a:r>
          </a:p>
          <a:p>
            <a:pPr>
              <a:buFontTx/>
              <a:buChar char="-"/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Побего је на Свету Гору.</a:t>
            </a:r>
          </a:p>
          <a:p>
            <a:pPr>
              <a:buFontTx/>
              <a:buChar char="-"/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Био је први српски просветитељ...</a:t>
            </a:r>
          </a:p>
          <a:p>
            <a:pPr>
              <a:buFontTx/>
              <a:buNone/>
            </a:pPr>
            <a:r>
              <a:rPr lang="sr-Cyrl-CS" altLang="sr-Latn-RS" sz="2800"/>
              <a:t> </a:t>
            </a:r>
            <a:r>
              <a:rPr lang="en-US" altLang="sr-Latn-RS" sz="2800"/>
              <a:t>   </a:t>
            </a:r>
          </a:p>
        </p:txBody>
      </p:sp>
      <p:pic>
        <p:nvPicPr>
          <p:cNvPr id="89092" name="Picture 4" descr="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124200"/>
            <a:ext cx="2051050" cy="2809875"/>
          </a:xfrm>
          <a:prstGeom prst="rect">
            <a:avLst/>
          </a:prstGeom>
          <a:noFill/>
          <a:ln w="762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3" name="AutoShape 5"/>
          <p:cNvSpPr>
            <a:spLocks noChangeArrowheads="1"/>
          </p:cNvSpPr>
          <p:nvPr/>
        </p:nvSpPr>
        <p:spPr bwMode="auto">
          <a:xfrm>
            <a:off x="609600" y="4800600"/>
            <a:ext cx="5867400" cy="12192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38100">
            <a:solidFill>
              <a:srgbClr val="99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36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Реч је о СВЕТОМ САВИ</a:t>
            </a:r>
            <a:endParaRPr lang="en-US" altLang="sr-Latn-RS" sz="36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9094" name="AutoShape 6"/>
          <p:cNvSpPr>
            <a:spLocks noChangeArrowheads="1"/>
          </p:cNvSpPr>
          <p:nvPr/>
        </p:nvSpPr>
        <p:spPr bwMode="auto">
          <a:xfrm>
            <a:off x="1752600" y="152400"/>
            <a:ext cx="5334000" cy="11430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381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4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 КОМЕ ЈЕ РЕЧ ?</a:t>
            </a:r>
            <a:endParaRPr lang="en-US" altLang="sr-Latn-RS" sz="44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890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30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esanka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3276600"/>
            <a:ext cx="2571750" cy="3024188"/>
          </a:xfrm>
          <a:noFill/>
          <a:ln w="762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5" name="AutoShape 3"/>
          <p:cNvSpPr>
            <a:spLocks noChangeArrowheads="1"/>
          </p:cNvSpPr>
          <p:nvPr/>
        </p:nvSpPr>
        <p:spPr bwMode="auto">
          <a:xfrm>
            <a:off x="381000" y="5181600"/>
            <a:ext cx="5334000" cy="12954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chemeClr val="bg1"/>
              </a:gs>
              <a:gs pos="100000">
                <a:srgbClr val="FF9966"/>
              </a:gs>
            </a:gsLst>
            <a:path path="rect">
              <a:fillToRect l="50000" t="50000" r="50000" b="50000"/>
            </a:path>
          </a:gradFill>
          <a:ln w="57150">
            <a:solidFill>
              <a:srgbClr val="99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Реч је о ДЕСАНКИ МАКСИМОВИЋ</a:t>
            </a:r>
            <a:endParaRPr lang="en-US" altLang="sr-Latn-RS" sz="2400" b="1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116" name="AutoShape 4"/>
          <p:cNvSpPr>
            <a:spLocks noChangeArrowheads="1"/>
          </p:cNvSpPr>
          <p:nvPr>
            <p:ph type="title" idx="4294967295"/>
          </p:nvPr>
        </p:nvSpPr>
        <p:spPr>
          <a:xfrm>
            <a:off x="1851025" y="276225"/>
            <a:ext cx="5602288" cy="5842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381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r>
              <a:rPr lang="sr-Cyrl-CS" altLang="sr-Latn-RS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 КОМЕ ЈЕ РЕЧ ?</a:t>
            </a:r>
            <a:endParaRPr lang="en-US" altLang="sr-Latn-RS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381000" y="1752600"/>
            <a:ext cx="6340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Рођена је у околини Ваљева.</a:t>
            </a:r>
            <a:endParaRPr lang="en-US" altLang="sr-Latn-RS" sz="28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81000" y="2286000"/>
            <a:ext cx="7162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Свој живот је посветила књижевности.</a:t>
            </a:r>
            <a:endParaRPr lang="en-US" altLang="sr-Latn-RS" sz="28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381000" y="2819400"/>
            <a:ext cx="7467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Најпознатија је по својим песмама.</a:t>
            </a:r>
            <a:endParaRPr lang="en-US" altLang="sr-Latn-RS" sz="28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20" name="Text Box 8"/>
          <p:cNvSpPr txBox="1">
            <a:spLocks noChangeArrowheads="1"/>
          </p:cNvSpPr>
          <p:nvPr/>
        </p:nvSpPr>
        <p:spPr bwMode="auto">
          <a:xfrm>
            <a:off x="381000" y="3352800"/>
            <a:ext cx="510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Писала је и бајке и приче.</a:t>
            </a:r>
            <a:endParaRPr lang="en-US" altLang="sr-Latn-RS" sz="28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21" name="Text Box 9"/>
          <p:cNvSpPr txBox="1">
            <a:spLocks noChangeArrowheads="1"/>
          </p:cNvSpPr>
          <p:nvPr/>
        </p:nvSpPr>
        <p:spPr bwMode="auto">
          <a:xfrm>
            <a:off x="381000" y="3810000"/>
            <a:ext cx="48164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sr-Cyrl-CS" altLang="sr-Latn-RS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Позната нам је  ,,Прича о раку кројачу” и бајка ,,Три јагоде”...</a:t>
            </a:r>
          </a:p>
          <a:p>
            <a:pPr eaLnBrk="1" hangingPunct="1"/>
            <a:endParaRPr lang="en-US" altLang="sr-Latn-RS" sz="28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0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0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700"/>
                            </p:stCondLst>
                            <p:childTnLst>
                              <p:par>
                                <p:cTn id="4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animBg="1"/>
      <p:bldP spid="90117" grpId="0"/>
      <p:bldP spid="90118" grpId="0"/>
      <p:bldP spid="90119" grpId="0"/>
      <p:bldP spid="90120" grpId="0"/>
      <p:bldP spid="901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endParaRPr lang="sr-Latn-RS" altLang="sr-Latn-RS" sz="2400"/>
          </a:p>
        </p:txBody>
      </p:sp>
      <p:pic>
        <p:nvPicPr>
          <p:cNvPr id="91139" name="Picture 3" descr="bora"/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48375" y="2051050"/>
            <a:ext cx="2486025" cy="3873500"/>
          </a:xfrm>
          <a:noFill/>
          <a:ln w="762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40" name="AutoShape 4"/>
          <p:cNvSpPr>
            <a:spLocks noChangeArrowheads="1"/>
          </p:cNvSpPr>
          <p:nvPr/>
        </p:nvSpPr>
        <p:spPr bwMode="auto">
          <a:xfrm>
            <a:off x="304800" y="4572000"/>
            <a:ext cx="5334000" cy="13716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FF6600"/>
              </a:gs>
            </a:gsLst>
            <a:path path="rect">
              <a:fillToRect l="50000" t="50000" r="50000" b="50000"/>
            </a:path>
          </a:gradFill>
          <a:ln w="76200">
            <a:solidFill>
              <a:srgbClr val="99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Реч је о БОРИ СТАНКОВИЋУ</a:t>
            </a:r>
            <a:endParaRPr lang="en-US" altLang="sr-Latn-RS" sz="2800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1141" name="AutoShape 5"/>
          <p:cNvSpPr>
            <a:spLocks noChangeArrowheads="1"/>
          </p:cNvSpPr>
          <p:nvPr/>
        </p:nvSpPr>
        <p:spPr bwMode="auto">
          <a:xfrm>
            <a:off x="1752600" y="228600"/>
            <a:ext cx="5334000" cy="11430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FF6600"/>
              </a:gs>
            </a:gsLst>
            <a:path path="rect">
              <a:fillToRect l="50000" t="50000" r="50000" b="50000"/>
            </a:path>
          </a:gradFill>
          <a:ln w="5715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4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 КОМЕ ЈЕ РЕЧ ?</a:t>
            </a:r>
            <a:endParaRPr lang="en-US" altLang="sr-Latn-RS" sz="44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0" y="1600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Рођен је 31. марта 1875. године у Врању.</a:t>
            </a:r>
            <a:endParaRPr lang="en-US" altLang="sr-Latn-RS" sz="24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0" y="1981200"/>
            <a:ext cx="670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Најпознатије дело му је ,,Коштана”.</a:t>
            </a:r>
            <a:endParaRPr lang="en-US" altLang="sr-Latn-RS" sz="24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0" y="2438400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Наша школа је по њему добила име.</a:t>
            </a:r>
            <a:endParaRPr lang="en-US" altLang="sr-Latn-RS" sz="24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0" y="2819400"/>
            <a:ext cx="5029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Позната дела су му и ,,Нечиста крв”, ,,Стари дани”, ,,Божији људи”...</a:t>
            </a:r>
            <a:endParaRPr lang="en-US" altLang="sr-Latn-RS" sz="24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1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animBg="1"/>
      <p:bldP spid="91142" grpId="0"/>
      <p:bldP spid="91143" grpId="0"/>
      <p:bldP spid="91144" grpId="0"/>
      <p:bldP spid="9114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304800" y="685800"/>
            <a:ext cx="8153400" cy="1766888"/>
          </a:xfrm>
          <a:prstGeom prst="rect">
            <a:avLst/>
          </a:prstGeom>
          <a:noFill/>
          <a:ln>
            <a:noFill/>
          </a:ln>
          <a:effectLst>
            <a:outerShdw dist="117088" dir="18636078" algn="ctr" rotWithShape="0">
              <a:srgbClr val="FFFF99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sr-Cyrl-CS" altLang="sr-Latn-RS" sz="4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ПОБЕДНИЦИ СУ...</a:t>
            </a:r>
          </a:p>
          <a:p>
            <a:pPr algn="ctr" eaLnBrk="1" hangingPunct="1">
              <a:spcBef>
                <a:spcPct val="50000"/>
              </a:spcBef>
            </a:pPr>
            <a:r>
              <a:rPr lang="sr-Cyrl-CS" altLang="sr-Latn-RS" sz="4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СВАКА ЧАСТ МАЈСТОРИ!!!</a:t>
            </a:r>
            <a:endParaRPr lang="en-US" altLang="sr-Latn-RS" sz="44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2163" name="Picture 3" descr="mu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43200"/>
            <a:ext cx="3429000" cy="3429000"/>
          </a:xfrm>
          <a:prstGeom prst="rect">
            <a:avLst/>
          </a:prstGeom>
          <a:noFill/>
          <a:ln w="76200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30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30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447800"/>
            <a:ext cx="7772400" cy="4648200"/>
          </a:xfrm>
          <a:noFill/>
          <a:ln>
            <a:solidFill>
              <a:srgbClr val="990000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ВЛАСТИТЕ, ЗАЈЕДНИЧКЕ, ЗБИРНЕ, ГРАДИВНЕ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ЛИШЋЕ, ГРАНЕ, БЕОГРАД, ВОДА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ЛИСТОВИ, ЛИШЋЕ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ГРОЗД, ГРОЖЂЕ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ПРУТ, ПРУТОВИ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5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СВИЛЕ,  ДРВЕТА, ЗЛАТА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5"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КОЛАЧИ, БАКА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МАРТА, СИЛБАШ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ЈАГЊАД, ТЕЛАД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sr-Cyrl-CS" altLang="sr-Latn-RS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УЉЕ, ШЕЋЕР</a:t>
            </a:r>
            <a:endParaRPr lang="en-US" altLang="sr-Latn-RS" sz="2400" b="1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3187" name="AutoShape 3"/>
          <p:cNvSpPr>
            <a:spLocks noChangeArrowheads="1"/>
          </p:cNvSpPr>
          <p:nvPr/>
        </p:nvSpPr>
        <p:spPr bwMode="auto">
          <a:xfrm rot="11310872">
            <a:off x="6629400" y="2286000"/>
            <a:ext cx="1676400" cy="1219200"/>
          </a:xfrm>
          <a:prstGeom prst="cloudCallout">
            <a:avLst>
              <a:gd name="adj1" fmla="val 45741"/>
              <a:gd name="adj2" fmla="val -42449"/>
            </a:avLst>
          </a:prstGeom>
          <a:gradFill rotWithShape="1">
            <a:gsLst>
              <a:gs pos="0">
                <a:srgbClr val="0066FF"/>
              </a:gs>
              <a:gs pos="50000">
                <a:schemeClr val="bg1"/>
              </a:gs>
              <a:gs pos="100000">
                <a:srgbClr val="0066FF"/>
              </a:gs>
            </a:gsLst>
            <a:lin ang="5400000" scaled="1"/>
          </a:gradFill>
          <a:ln w="38100">
            <a:solidFill>
              <a:srgbClr val="99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/>
          <a:lstStyle/>
          <a:p>
            <a:pPr algn="ctr" eaLnBrk="1" hangingPunct="1"/>
            <a:endParaRPr lang="sr-Latn-RS" altLang="sr-Latn-RS"/>
          </a:p>
        </p:txBody>
      </p:sp>
      <p:sp>
        <p:nvSpPr>
          <p:cNvPr id="93188" name="AutoShape 4"/>
          <p:cNvSpPr>
            <a:spLocks noChangeArrowheads="1"/>
          </p:cNvSpPr>
          <p:nvPr/>
        </p:nvSpPr>
        <p:spPr bwMode="auto">
          <a:xfrm>
            <a:off x="1219200" y="533400"/>
            <a:ext cx="6705600" cy="8382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990000"/>
              </a:gs>
              <a:gs pos="50000">
                <a:srgbClr val="FFCCFF"/>
              </a:gs>
              <a:gs pos="100000">
                <a:srgbClr val="990000"/>
              </a:gs>
            </a:gsLst>
            <a:lin ang="5400000" scaled="1"/>
          </a:gradFill>
          <a:ln w="57150">
            <a:solidFill>
              <a:srgbClr val="99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sr-Cyrl-CS" altLang="sr-Latn-RS" sz="320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РЕШЕЊЕ ТЕСТА</a:t>
            </a:r>
            <a:endParaRPr lang="en-US" altLang="sr-Latn-RS" sz="3200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6781800" y="2590800"/>
            <a:ext cx="182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sr-Cyrl-CS" altLang="sr-Latn-RS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БИЛИ СТЕ ОДЛИЧНИ</a:t>
            </a:r>
            <a:endParaRPr lang="en-US" altLang="sr-Latn-RS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3190" name="Picture 6" descr="paj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505200"/>
            <a:ext cx="1858963" cy="2247900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3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3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3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3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3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3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3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3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3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3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3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3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3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3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3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31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31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31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31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31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31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animBg="1"/>
      <p:bldP spid="93189" grpId="0"/>
    </p:bld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258</TotalTime>
  <Words>1870</Words>
  <Application>Microsoft Office PowerPoint</Application>
  <PresentationFormat>On-screen Show (4:3)</PresentationFormat>
  <Paragraphs>571</Paragraphs>
  <Slides>46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Arial Black</vt:lpstr>
      <vt:lpstr>Verdana</vt:lpstr>
      <vt:lpstr>Wingdings</vt:lpstr>
      <vt:lpstr>Times New Roman</vt:lpstr>
      <vt:lpstr>Notes design template</vt:lpstr>
      <vt:lpstr>Microsoft Word Picture</vt:lpstr>
      <vt:lpstr>SmartDraw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</vt:lpstr>
      <vt:lpstr>СИЖЕ РАДА</vt:lpstr>
      <vt:lpstr>PowerPoint Presentation</vt:lpstr>
      <vt:lpstr>САДРЖАЈ КВИЗА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Осмосмерка крије следеће речи:именице,заједничке,властите,збирне, градивне,једнина,множина,род, мушки, женски,средњи. Пронађи их.</vt:lpstr>
      <vt:lpstr>PowerPoint Presentation</vt:lpstr>
      <vt:lpstr>PowerPoint Presentation</vt:lpstr>
      <vt:lpstr>PowerPoint Presentation</vt:lpstr>
      <vt:lpstr>О КОМЕ ЈЕ РЕЧ ?</vt:lpstr>
      <vt:lpstr>PowerPoint Presentation</vt:lpstr>
      <vt:lpstr>PowerPoint Presentation</vt:lpstr>
      <vt:lpstr>PowerPoint Presentation</vt:lpstr>
    </vt:vector>
  </TitlesOfParts>
  <Manager/>
  <Company>CET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Milos M.</dc:creator>
  <cp:keywords/>
  <dc:description/>
  <cp:lastModifiedBy>Windows User</cp:lastModifiedBy>
  <cp:revision>32</cp:revision>
  <cp:lastPrinted>1601-01-01T00:00:00Z</cp:lastPrinted>
  <dcterms:created xsi:type="dcterms:W3CDTF">2005-03-02T08:24:37Z</dcterms:created>
  <dcterms:modified xsi:type="dcterms:W3CDTF">2017-09-15T07:37:28Z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